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7.jpg" ContentType="image/jpeg"/>
  <Override PartName="/ppt/notesSlides/notesSlide14.xml" ContentType="application/vnd.openxmlformats-officedocument.presentationml.notesSlide+xml"/>
  <Override PartName="/ppt/media/image19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46.jpg" ContentType="image/jpe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65" r:id="rId3"/>
    <p:sldId id="369" r:id="rId4"/>
    <p:sldId id="368" r:id="rId5"/>
    <p:sldId id="370" r:id="rId6"/>
    <p:sldId id="375" r:id="rId7"/>
    <p:sldId id="371" r:id="rId8"/>
    <p:sldId id="373" r:id="rId9"/>
    <p:sldId id="374" r:id="rId10"/>
    <p:sldId id="372" r:id="rId11"/>
    <p:sldId id="498" r:id="rId12"/>
    <p:sldId id="259" r:id="rId13"/>
    <p:sldId id="273" r:id="rId14"/>
    <p:sldId id="348" r:id="rId15"/>
    <p:sldId id="383" r:id="rId16"/>
    <p:sldId id="377" r:id="rId17"/>
    <p:sldId id="378" r:id="rId18"/>
    <p:sldId id="334" r:id="rId19"/>
    <p:sldId id="379" r:id="rId20"/>
    <p:sldId id="319" r:id="rId21"/>
    <p:sldId id="431" r:id="rId22"/>
    <p:sldId id="337" r:id="rId23"/>
    <p:sldId id="315" r:id="rId24"/>
    <p:sldId id="336" r:id="rId25"/>
    <p:sldId id="332" r:id="rId26"/>
    <p:sldId id="268" r:id="rId27"/>
    <p:sldId id="339" r:id="rId28"/>
    <p:sldId id="338" r:id="rId29"/>
    <p:sldId id="340" r:id="rId30"/>
    <p:sldId id="343" r:id="rId31"/>
    <p:sldId id="344" r:id="rId32"/>
    <p:sldId id="342" r:id="rId33"/>
    <p:sldId id="324" r:id="rId34"/>
    <p:sldId id="408" r:id="rId35"/>
    <p:sldId id="395" r:id="rId36"/>
    <p:sldId id="382" r:id="rId37"/>
    <p:sldId id="381" r:id="rId38"/>
    <p:sldId id="380" r:id="rId39"/>
    <p:sldId id="394" r:id="rId40"/>
    <p:sldId id="361" r:id="rId41"/>
    <p:sldId id="493" r:id="rId42"/>
    <p:sldId id="497" r:id="rId43"/>
    <p:sldId id="495" r:id="rId44"/>
    <p:sldId id="363" r:id="rId45"/>
    <p:sldId id="494" r:id="rId46"/>
    <p:sldId id="496" r:id="rId47"/>
    <p:sldId id="303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2" orient="horz" pos="1643" userDrawn="1">
          <p15:clr>
            <a:srgbClr val="A4A3A4"/>
          </p15:clr>
        </p15:guide>
        <p15:guide id="3" pos="5504">
          <p15:clr>
            <a:srgbClr val="A4A3A4"/>
          </p15:clr>
        </p15:guide>
        <p15:guide id="4" pos="3016" userDrawn="1">
          <p15:clr>
            <a:srgbClr val="A4A3A4"/>
          </p15:clr>
        </p15:guide>
        <p15:guide id="5" pos="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F39"/>
    <a:srgbClr val="0D6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11" autoAdjust="0"/>
  </p:normalViewPr>
  <p:slideViewPr>
    <p:cSldViewPr snapToGrid="0" snapToObjects="1" showGuides="1">
      <p:cViewPr varScale="1">
        <p:scale>
          <a:sx n="96" d="100"/>
          <a:sy n="96" d="100"/>
        </p:scale>
        <p:origin x="1066" y="72"/>
      </p:cViewPr>
      <p:guideLst>
        <p:guide orient="horz" pos="259"/>
        <p:guide orient="horz" pos="1643"/>
        <p:guide pos="5504"/>
        <p:guide pos="3016"/>
        <p:guide pos="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9DEEC-DE7E-CD44-AF7C-218B86874FF2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B765-8FD2-684F-9F48-543BB2C4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89BAF-6959-3046-B943-FEE51985CEF9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9760D-F85B-C647-ABC5-35EE68EC7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0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7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1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75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0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7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97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31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01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33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09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1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7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56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73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05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34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0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36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81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3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5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4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1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73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23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3BDA78-9732-4808-9124-4341AE8484DB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05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71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7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4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62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53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413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37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26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05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188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987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7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27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79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03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5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7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2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0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ED60-378B-9D4F-A5CD-C3E0ED5FA883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3403" y="2059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fld id="{897B1AD0-CEE0-234F-8740-2B05DEBC40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20120" r="37119"/>
          <a:stretch/>
        </p:blipFill>
        <p:spPr>
          <a:xfrm>
            <a:off x="4855308" y="0"/>
            <a:ext cx="4288692" cy="4928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464"/>
            <a:ext cx="9144002" cy="41100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4094" y="3083859"/>
            <a:ext cx="8116740" cy="1403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spc="300" dirty="0">
                <a:solidFill>
                  <a:schemeClr val="bg1"/>
                </a:solidFill>
                <a:latin typeface="Trebuchet MS"/>
                <a:cs typeface="Trebuchet MS"/>
              </a:rPr>
              <a:t>Проблема человека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359703" y="931626"/>
            <a:ext cx="4687154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681198"/>
            <a:ext cx="2958913" cy="540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9308" y="4722650"/>
            <a:ext cx="4708770" cy="489233"/>
          </a:xfrm>
          <a:prstGeom prst="rect">
            <a:avLst/>
          </a:prstGeom>
          <a:solidFill>
            <a:srgbClr val="008F3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29715" y="4747948"/>
            <a:ext cx="4313515" cy="415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700" i="1" dirty="0">
                <a:solidFill>
                  <a:schemeClr val="bg1"/>
                </a:solidFill>
                <a:latin typeface="Trebuchet MS"/>
                <a:cs typeface="Trebuchet MS"/>
              </a:rPr>
              <a:t>Философия</a:t>
            </a:r>
            <a:endParaRPr lang="en-US" sz="1700" i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6123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10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8196" name="Picture 4" descr="http://www.doodoo.ru/uploads/posts/2012-05/portrety-krupnym-planom-06.jpg">
            <a:extLst>
              <a:ext uri="{FF2B5EF4-FFF2-40B4-BE49-F238E27FC236}">
                <a16:creationId xmlns:a16="http://schemas.microsoft.com/office/drawing/2014/main" id="{7F28050F-5AF4-496D-9F29-1EFE80BB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" y="424401"/>
            <a:ext cx="3369356" cy="443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s3.fotokto.ru/photo/full/529/5292167.jpg">
            <a:extLst>
              <a:ext uri="{FF2B5EF4-FFF2-40B4-BE49-F238E27FC236}">
                <a16:creationId xmlns:a16="http://schemas.microsoft.com/office/drawing/2014/main" id="{6B7ADCF0-B926-4642-B282-71F4F815F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56" y="73144"/>
            <a:ext cx="3979316" cy="265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photocentra.ru/blog/3569/2.jpg">
            <a:extLst>
              <a:ext uri="{FF2B5EF4-FFF2-40B4-BE49-F238E27FC236}">
                <a16:creationId xmlns:a16="http://schemas.microsoft.com/office/drawing/2014/main" id="{7DD51731-F11A-4C59-B8E0-BA79BC524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123" y="2417478"/>
            <a:ext cx="3976860" cy="265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6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03F76C4-4FE2-4C45-ACE3-3A17D69E92CD}"/>
              </a:ext>
            </a:extLst>
          </p:cNvPr>
          <p:cNvSpPr/>
          <p:nvPr/>
        </p:nvSpPr>
        <p:spPr>
          <a:xfrm>
            <a:off x="1622066" y="1693628"/>
            <a:ext cx="6593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ЧТО ЕСТЬ ЧЕЛОВЕК ?</a:t>
            </a:r>
          </a:p>
        </p:txBody>
      </p:sp>
    </p:spTree>
    <p:extLst>
      <p:ext uri="{BB962C8B-B14F-4D97-AF65-F5344CB8AC3E}">
        <p14:creationId xmlns:p14="http://schemas.microsoft.com/office/powerpoint/2010/main" val="124584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439" y="181583"/>
            <a:ext cx="7798445" cy="609600"/>
          </a:xfrm>
        </p:spPr>
        <p:txBody>
          <a:bodyPr>
            <a:noAutofit/>
          </a:bodyPr>
          <a:lstStyle/>
          <a:p>
            <a:pPr algn="l"/>
            <a:br>
              <a:rPr lang="ru-RU" sz="2800" dirty="0">
                <a:solidFill>
                  <a:srgbClr val="00B0F0"/>
                </a:solidFill>
                <a:latin typeface="Trebuchet MS"/>
                <a:cs typeface="Trebuchet MS"/>
              </a:rPr>
            </a:br>
            <a:r>
              <a:rPr lang="ru-RU" sz="2800" dirty="0">
                <a:solidFill>
                  <a:srgbClr val="00B0F0"/>
                </a:solidFill>
                <a:latin typeface="Trebuchet MS"/>
                <a:cs typeface="Trebuchet MS"/>
              </a:rPr>
              <a:t>Креационизм</a:t>
            </a:r>
            <a:br>
              <a:rPr lang="ru-RU" sz="2800" dirty="0">
                <a:solidFill>
                  <a:srgbClr val="00B0F0"/>
                </a:solidFill>
                <a:latin typeface="Trebuchet MS"/>
                <a:cs typeface="Trebuchet MS"/>
              </a:rPr>
            </a:br>
            <a:br>
              <a:rPr lang="ru-RU" sz="2800" dirty="0">
                <a:solidFill>
                  <a:srgbClr val="00B0F0"/>
                </a:solidFill>
                <a:latin typeface="Trebuchet MS"/>
                <a:cs typeface="Trebuchet MS"/>
              </a:rPr>
            </a:br>
            <a:endParaRPr lang="en-US" sz="2800" b="1" dirty="0">
              <a:solidFill>
                <a:srgbClr val="00B0F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bibliotekar.ru/dore/1.files/image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031" y="128613"/>
            <a:ext cx="3420826" cy="430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BA8578-D36B-48D0-B1CB-978987373DFC}"/>
              </a:ext>
            </a:extLst>
          </p:cNvPr>
          <p:cNvSpPr/>
          <p:nvPr/>
        </p:nvSpPr>
        <p:spPr>
          <a:xfrm>
            <a:off x="250439" y="731544"/>
            <a:ext cx="4936849" cy="322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Бог сотворил мир и человека?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Зачем Он это сделал?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i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Конечный замысел Бога – это тайна.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Человеку остается доверять Богу.</a:t>
            </a:r>
          </a:p>
          <a:p>
            <a:endParaRPr 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ЧЕЛОВЕК – ЭТО СУЩЕСТВО ДУХОВНОЕ</a:t>
            </a:r>
          </a:p>
          <a:p>
            <a:endParaRPr lang="ru-RU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ДУХОВНОСТЬ </a:t>
            </a:r>
            <a:r>
              <a:rPr lang="ru-RU" b="1" dirty="0">
                <a:latin typeface="Calibri" panose="020F0502020204030204" pitchFamily="34" charset="0"/>
                <a:cs typeface="Times New Roman" panose="02020603050405020304" pitchFamily="18" charset="0"/>
              </a:rPr>
              <a:t>понятие очень широкое, не имеющее определенности.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7479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931" y="7937"/>
            <a:ext cx="8839327" cy="1024674"/>
          </a:xfrm>
        </p:spPr>
        <p:txBody>
          <a:bodyPr>
            <a:noAutofit/>
          </a:bodyPr>
          <a:lstStyle/>
          <a:p>
            <a:pPr algn="l"/>
            <a:r>
              <a:rPr lang="ru-RU" sz="2800" b="1" i="1" dirty="0">
                <a:solidFill>
                  <a:srgbClr val="FF0000"/>
                </a:solidFill>
              </a:rPr>
              <a:t>Человек - ТВОРЕЦ </a:t>
            </a:r>
            <a:endParaRPr lang="en-US" sz="2800" b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13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99248"/>
            <a:ext cx="8871884" cy="37280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116541" y="716160"/>
            <a:ext cx="5710101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i="1" dirty="0"/>
              <a:t>призван не только потреблять продукты  культуры, созданные другими людьми, но и создавать новые элементы культуры. По своей сути, он не столько потребитель, сколько </a:t>
            </a:r>
            <a:r>
              <a:rPr lang="ru-RU" sz="2000" b="1" i="1" dirty="0"/>
              <a:t>творец </a:t>
            </a:r>
            <a:r>
              <a:rPr lang="ru-RU" sz="2000" i="1" dirty="0"/>
              <a:t>культуры.</a:t>
            </a:r>
            <a:endParaRPr lang="ru-RU" sz="2000" b="1" dirty="0"/>
          </a:p>
        </p:txBody>
      </p:sp>
      <p:pic>
        <p:nvPicPr>
          <p:cNvPr id="15" name="Picture 2" descr="Джованни Пико делла Мирандола">
            <a:extLst>
              <a:ext uri="{FF2B5EF4-FFF2-40B4-BE49-F238E27FC236}">
                <a16:creationId xmlns:a16="http://schemas.microsoft.com/office/drawing/2014/main" id="{75B21B8D-A17A-442D-A1BA-7023D9A1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29" y="116634"/>
            <a:ext cx="2909774" cy="29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59FE18-E403-4011-A217-E3B27A73FA40}"/>
              </a:ext>
            </a:extLst>
          </p:cNvPr>
          <p:cNvSpPr/>
          <p:nvPr/>
        </p:nvSpPr>
        <p:spPr>
          <a:xfrm>
            <a:off x="6188329" y="3084983"/>
            <a:ext cx="29097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Roboto"/>
              </a:rPr>
              <a:t>Джованни Пико </a:t>
            </a:r>
            <a:r>
              <a:rPr lang="ru-RU" b="1" dirty="0" err="1">
                <a:solidFill>
                  <a:srgbClr val="FF0000"/>
                </a:solidFill>
                <a:latin typeface="Roboto"/>
              </a:rPr>
              <a:t>делла</a:t>
            </a:r>
            <a:r>
              <a:rPr lang="ru-RU" b="1" dirty="0">
                <a:solidFill>
                  <a:srgbClr val="FF0000"/>
                </a:solidFill>
                <a:latin typeface="Roboto"/>
              </a:rPr>
              <a:t> </a:t>
            </a:r>
            <a:r>
              <a:rPr lang="ru-RU" b="1" dirty="0" err="1">
                <a:solidFill>
                  <a:srgbClr val="FF0000"/>
                </a:solidFill>
                <a:latin typeface="Roboto"/>
              </a:rPr>
              <a:t>Мирандола</a:t>
            </a:r>
            <a:r>
              <a:rPr lang="ru-RU" b="1" dirty="0">
                <a:solidFill>
                  <a:srgbClr val="FF0000"/>
                </a:solidFill>
                <a:latin typeface="Roboto"/>
              </a:rPr>
              <a:t>: 1463-1494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AD67F6A-2A2B-4145-82CA-9FD45FC4DE91}"/>
              </a:ext>
            </a:extLst>
          </p:cNvPr>
          <p:cNvSpPr/>
          <p:nvPr/>
        </p:nvSpPr>
        <p:spPr>
          <a:xfrm>
            <a:off x="850604" y="3239866"/>
            <a:ext cx="5131981" cy="87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rgbClr val="FF0000"/>
                </a:solidFill>
                <a:latin typeface="Roboto"/>
              </a:rPr>
              <a:t>Человек сам является свободным творцом собственной природы. 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2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3" y="4554958"/>
            <a:ext cx="2205036" cy="40242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29553" y="2052917"/>
            <a:ext cx="5322407" cy="1515035"/>
          </a:xfrm>
        </p:spPr>
        <p:txBody>
          <a:bodyPr>
            <a:normAutofit fontScale="90000"/>
          </a:bodyPr>
          <a:lstStyle/>
          <a:p>
            <a:pPr algn="l"/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129473" y="186118"/>
            <a:ext cx="6728527" cy="466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Великая мечта Френсиса Бэкона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59" y="65745"/>
            <a:ext cx="2636468" cy="309245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86117" y="688645"/>
            <a:ext cx="51961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Фрэнсис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Бэкон (1561 – 1626)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-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английский философ и политический деятель,</a:t>
            </a:r>
          </a:p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родоначальник эмпиризма.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772093" y="2599985"/>
            <a:ext cx="724243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  <a:p>
            <a:pPr algn="r"/>
            <a:endParaRPr lang="ru-RU" sz="3600" b="1" dirty="0">
              <a:latin typeface="Times New Roman" pitchFamily="18" charset="0"/>
              <a:cs typeface="Times New Roman" pitchFamily="18" charset="0"/>
            </a:endParaRPr>
          </a:p>
          <a:p>
            <a:pPr algn="r"/>
            <a:r>
              <a:rPr lang="ru-RU" sz="3600" b="1" dirty="0">
                <a:latin typeface="Times New Roman" pitchFamily="18" charset="0"/>
                <a:cs typeface="Times New Roman" pitchFamily="18" charset="0"/>
              </a:rPr>
              <a:t>1620 г.</a:t>
            </a:r>
          </a:p>
          <a:p>
            <a:pPr algn="r"/>
            <a:r>
              <a:rPr lang="ru-RU" sz="3600" b="1" dirty="0">
                <a:latin typeface="Times New Roman" pitchFamily="18" charset="0"/>
                <a:cs typeface="Times New Roman" pitchFamily="18" charset="0"/>
              </a:rPr>
              <a:t>«Царство человека»</a:t>
            </a:r>
          </a:p>
          <a:p>
            <a:pPr algn="r"/>
            <a:endParaRPr lang="ru-RU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s://s2.adlibris.com/images/5632366/novum-organum.jpg">
            <a:extLst>
              <a:ext uri="{FF2B5EF4-FFF2-40B4-BE49-F238E27FC236}">
                <a16:creationId xmlns:a16="http://schemas.microsoft.com/office/drawing/2014/main" id="{DDC253F6-7BA1-402A-A3D8-8D28C4EE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" y="2063662"/>
            <a:ext cx="1597385" cy="239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D267A00-5FC9-4E4D-B20F-B5E61AFC933F}"/>
              </a:ext>
            </a:extLst>
          </p:cNvPr>
          <p:cNvSpPr/>
          <p:nvPr/>
        </p:nvSpPr>
        <p:spPr>
          <a:xfrm>
            <a:off x="1675928" y="1949540"/>
            <a:ext cx="4872197" cy="2153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Знания на основе фактов и логики преодолеют все суеверия. Человек узнает все, что ему необходимо знать для благополучной и комфортной жизни. Осознанное проживание откроет новые возможности для правильных решений </a:t>
            </a:r>
            <a:r>
              <a:rPr lang="ru-RU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развития. Наступит Царство человека.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234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E0880ED-C423-4C0A-8749-7C5928BF2D2B}"/>
              </a:ext>
            </a:extLst>
          </p:cNvPr>
          <p:cNvSpPr/>
          <p:nvPr/>
        </p:nvSpPr>
        <p:spPr>
          <a:xfrm>
            <a:off x="2286000" y="1900363"/>
            <a:ext cx="567325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>
                <a:latin typeface="Times New Roman" pitchFamily="18" charset="0"/>
                <a:cs typeface="Times New Roman" pitchFamily="18" charset="0"/>
              </a:rPr>
              <a:t>1620 г.</a:t>
            </a:r>
          </a:p>
          <a:p>
            <a:pPr algn="r"/>
            <a:r>
              <a:rPr lang="ru-RU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«Знание – сила»</a:t>
            </a:r>
          </a:p>
        </p:txBody>
      </p:sp>
      <p:pic>
        <p:nvPicPr>
          <p:cNvPr id="6" name="Объект 3">
            <a:extLst>
              <a:ext uri="{FF2B5EF4-FFF2-40B4-BE49-F238E27FC236}">
                <a16:creationId xmlns:a16="http://schemas.microsoft.com/office/drawing/2014/main" id="{01A64A23-077A-4A83-BF73-080D83CF3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0" y="1194776"/>
            <a:ext cx="2818232" cy="330566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48A65CA-7304-42F3-8821-ED1AB2858C15}"/>
              </a:ext>
            </a:extLst>
          </p:cNvPr>
          <p:cNvSpPr/>
          <p:nvPr/>
        </p:nvSpPr>
        <p:spPr>
          <a:xfrm>
            <a:off x="246491" y="285174"/>
            <a:ext cx="868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ЧЕЛОВЕК – ГОСПОДИН ПРИРОДЫ</a:t>
            </a:r>
          </a:p>
        </p:txBody>
      </p:sp>
    </p:spTree>
    <p:extLst>
      <p:ext uri="{BB962C8B-B14F-4D97-AF65-F5344CB8AC3E}">
        <p14:creationId xmlns:p14="http://schemas.microsoft.com/office/powerpoint/2010/main" val="312491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pic>
        <p:nvPicPr>
          <p:cNvPr id="1026" name="Picture 2" descr="https://mosmonitor.ru/media/mt/2018_11/29111.jpg">
            <a:extLst>
              <a:ext uri="{FF2B5EF4-FFF2-40B4-BE49-F238E27FC236}">
                <a16:creationId xmlns:a16="http://schemas.microsoft.com/office/drawing/2014/main" id="{B0EC9ED4-E29D-4F67-A24B-E7CBF754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626"/>
            <a:ext cx="5510254" cy="306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0D510AC-C73C-4379-BA12-89CCFE9D407E}"/>
              </a:ext>
            </a:extLst>
          </p:cNvPr>
          <p:cNvSpPr/>
          <p:nvPr/>
        </p:nvSpPr>
        <p:spPr>
          <a:xfrm>
            <a:off x="83671" y="517611"/>
            <a:ext cx="5940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 Black" panose="020B0A04020102020204" pitchFamily="34" charset="0"/>
              </a:rPr>
              <a:t>Иммануил Кант (1724-1804)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281ADA9-45AD-4353-A719-97F96266946E}"/>
              </a:ext>
            </a:extLst>
          </p:cNvPr>
          <p:cNvSpPr/>
          <p:nvPr/>
        </p:nvSpPr>
        <p:spPr>
          <a:xfrm>
            <a:off x="5637476" y="1296063"/>
            <a:ext cx="35621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Что я могу знать?</a:t>
            </a:r>
          </a:p>
          <a:p>
            <a:endParaRPr lang="ru-RU" sz="2400" b="1" dirty="0"/>
          </a:p>
          <a:p>
            <a:r>
              <a:rPr lang="ru-RU" sz="2400" b="1" dirty="0"/>
              <a:t>Что я должен делать?</a:t>
            </a:r>
          </a:p>
          <a:p>
            <a:endParaRPr lang="ru-RU" sz="2400" b="1" dirty="0"/>
          </a:p>
          <a:p>
            <a:r>
              <a:rPr lang="ru-RU" sz="2400" b="1" dirty="0"/>
              <a:t>На что я смею надеяться?</a:t>
            </a:r>
          </a:p>
          <a:p>
            <a:endParaRPr lang="ru-RU" sz="2400" b="1" dirty="0"/>
          </a:p>
          <a:p>
            <a:r>
              <a:rPr lang="ru-RU" sz="2400" b="1" dirty="0">
                <a:solidFill>
                  <a:srgbClr val="FF0000"/>
                </a:solidFill>
              </a:rPr>
              <a:t>Что есть человек?</a:t>
            </a:r>
          </a:p>
        </p:txBody>
      </p:sp>
    </p:spTree>
    <p:extLst>
      <p:ext uri="{BB962C8B-B14F-4D97-AF65-F5344CB8AC3E}">
        <p14:creationId xmlns:p14="http://schemas.microsoft.com/office/powerpoint/2010/main" val="87352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pic>
        <p:nvPicPr>
          <p:cNvPr id="1026" name="Picture 2" descr="https://mosmonitor.ru/media/mt/2018_11/29111.jpg">
            <a:extLst>
              <a:ext uri="{FF2B5EF4-FFF2-40B4-BE49-F238E27FC236}">
                <a16:creationId xmlns:a16="http://schemas.microsoft.com/office/drawing/2014/main" id="{B0EC9ED4-E29D-4F67-A24B-E7CBF754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" y="361784"/>
            <a:ext cx="3828371" cy="212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CEB1B7-00D5-4570-9C5D-26AA19AB2A4E}"/>
              </a:ext>
            </a:extLst>
          </p:cNvPr>
          <p:cNvSpPr/>
          <p:nvPr/>
        </p:nvSpPr>
        <p:spPr>
          <a:xfrm>
            <a:off x="-1" y="2735248"/>
            <a:ext cx="90008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trebuchet ms" panose="020B0603020202020204" pitchFamily="34" charset="0"/>
              </a:rPr>
              <a:t>«...Задача поставленная Кантом состоит в том, чтобы связать все эти вопросы таким образом, чтобы первые три вопроса были разъяснены исходя из ответа на последний вопрос.</a:t>
            </a:r>
          </a:p>
          <a:p>
            <a:endParaRPr lang="ru-RU" dirty="0">
              <a:solidFill>
                <a:srgbClr val="333333"/>
              </a:solidFill>
              <a:latin typeface="trebuchet ms" panose="020B0603020202020204" pitchFamily="34" charset="0"/>
            </a:endParaRPr>
          </a:p>
          <a:p>
            <a:r>
              <a:rPr lang="ru-RU" b="1" dirty="0">
                <a:solidFill>
                  <a:srgbClr val="333333"/>
                </a:solidFill>
                <a:latin typeface="trebuchet ms" panose="020B0603020202020204" pitchFamily="34" charset="0"/>
              </a:rPr>
              <a:t>Согласно Канту философия сводится к ответу на вопрос, что есть человек?»</a:t>
            </a:r>
          </a:p>
          <a:p>
            <a:r>
              <a:rPr lang="ru-RU" dirty="0">
                <a:solidFill>
                  <a:srgbClr val="333333"/>
                </a:solidFill>
                <a:latin typeface="trebuchet ms" panose="020B0603020202020204" pitchFamily="34" charset="0"/>
              </a:rPr>
              <a:t>(Ф. И. </a:t>
            </a:r>
            <a:r>
              <a:rPr lang="ru-RU" dirty="0" err="1">
                <a:solidFill>
                  <a:srgbClr val="333333"/>
                </a:solidFill>
                <a:latin typeface="trebuchet ms" panose="020B0603020202020204" pitchFamily="34" charset="0"/>
              </a:rPr>
              <a:t>Гирёнок</a:t>
            </a:r>
            <a:r>
              <a:rPr lang="ru-RU" dirty="0">
                <a:solidFill>
                  <a:srgbClr val="333333"/>
                </a:solidFill>
                <a:latin typeface="trebuchet ms" panose="020B0603020202020204" pitchFamily="34" charset="0"/>
              </a:rPr>
              <a:t>.)</a:t>
            </a:r>
            <a:endParaRPr lang="ru-RU" b="0" i="0" dirty="0">
              <a:solidFill>
                <a:srgbClr val="333333"/>
              </a:solidFill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4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pic>
        <p:nvPicPr>
          <p:cNvPr id="4098" name="Picture 2" descr="https://xn--d1aiiaife6a2g.xn--p1ai/wp-content/uploads/2020/05/16.-3-768x903.jpg">
            <a:extLst>
              <a:ext uri="{FF2B5EF4-FFF2-40B4-BE49-F238E27FC236}">
                <a16:creationId xmlns:a16="http://schemas.microsoft.com/office/drawing/2014/main" id="{3062657F-0E73-4817-8DFA-E39688C6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848" y="659343"/>
            <a:ext cx="3385510" cy="39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D9C73ED-B405-4E62-85EF-799838C67C3D}"/>
              </a:ext>
            </a:extLst>
          </p:cNvPr>
          <p:cNvSpPr/>
          <p:nvPr/>
        </p:nvSpPr>
        <p:spPr>
          <a:xfrm>
            <a:off x="304801" y="504094"/>
            <a:ext cx="5766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Фридрих Ницше (1844-1900)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6ABCC25-FEB1-44A0-8901-4783B29F9631}"/>
              </a:ext>
            </a:extLst>
          </p:cNvPr>
          <p:cNvSpPr/>
          <p:nvPr/>
        </p:nvSpPr>
        <p:spPr>
          <a:xfrm>
            <a:off x="370651" y="1152940"/>
            <a:ext cx="591883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Человек – это канат, натянутый между животным и сверхчеловеком</a:t>
            </a:r>
            <a:r>
              <a:rPr lang="ru-RU" dirty="0"/>
              <a:t>, – канат над пропастью. Опасно прохождение, опасно быть в пути, опасен взор, обращенный назад, опасны страх и остановка. </a:t>
            </a:r>
          </a:p>
          <a:p>
            <a:pPr>
              <a:lnSpc>
                <a:spcPct val="150000"/>
              </a:lnSpc>
            </a:pPr>
            <a:r>
              <a:rPr lang="ru-RU" b="1" dirty="0"/>
              <a:t>В человеке важно то, что он мост, а не цель</a:t>
            </a:r>
            <a:r>
              <a:rPr lang="ru-RU" dirty="0"/>
              <a:t>: </a:t>
            </a:r>
          </a:p>
          <a:p>
            <a:pPr>
              <a:lnSpc>
                <a:spcPct val="150000"/>
              </a:lnSpc>
            </a:pPr>
            <a:r>
              <a:rPr lang="ru-RU" dirty="0"/>
              <a:t>в человеке можно любить только то, что он переход и гибель. </a:t>
            </a:r>
          </a:p>
          <a:p>
            <a:endParaRPr lang="ru-RU" dirty="0"/>
          </a:p>
          <a:p>
            <a:r>
              <a:rPr lang="ru-RU" dirty="0"/>
              <a:t>(Так говорил Заратустра)</a:t>
            </a:r>
          </a:p>
        </p:txBody>
      </p:sp>
    </p:spTree>
    <p:extLst>
      <p:ext uri="{BB962C8B-B14F-4D97-AF65-F5344CB8AC3E}">
        <p14:creationId xmlns:p14="http://schemas.microsoft.com/office/powerpoint/2010/main" val="34242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E652E0-694C-4362-ADEE-BED573D228F3}"/>
              </a:ext>
            </a:extLst>
          </p:cNvPr>
          <p:cNvSpPr/>
          <p:nvPr/>
        </p:nvSpPr>
        <p:spPr>
          <a:xfrm>
            <a:off x="198783" y="636105"/>
            <a:ext cx="57964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Человек  как результат биологической и      социокультурной эволюции</a:t>
            </a:r>
          </a:p>
        </p:txBody>
      </p:sp>
      <p:pic>
        <p:nvPicPr>
          <p:cNvPr id="7" name="Picture 6" descr="darwingoldsm">
            <a:extLst>
              <a:ext uri="{FF2B5EF4-FFF2-40B4-BE49-F238E27FC236}">
                <a16:creationId xmlns:a16="http://schemas.microsoft.com/office/drawing/2014/main" id="{7C10E26C-1F74-4E38-951F-C63B1756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30" y="1072687"/>
            <a:ext cx="2608918" cy="37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A7CC4C-E0BC-40D8-BCB6-61DCD41EB093}"/>
              </a:ext>
            </a:extLst>
          </p:cNvPr>
          <p:cNvSpPr/>
          <p:nvPr/>
        </p:nvSpPr>
        <p:spPr>
          <a:xfrm>
            <a:off x="198783" y="1963972"/>
            <a:ext cx="665921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dirty="0">
                <a:solidFill>
                  <a:srgbClr val="0070C0"/>
                </a:solidFill>
                <a:latin typeface="Trebuchet MS" pitchFamily="34" charset="0"/>
              </a:rPr>
              <a:t>Чарлз Роберт Дарвин</a:t>
            </a:r>
            <a:endParaRPr lang="ru-RU" dirty="0">
              <a:solidFill>
                <a:srgbClr val="0070C0"/>
              </a:solidFill>
              <a:latin typeface="Trebuchet MS" pitchFamily="34" charset="0"/>
            </a:endParaRPr>
          </a:p>
          <a:p>
            <a:r>
              <a:rPr lang="ru-RU" altLang="ru-RU" dirty="0">
                <a:solidFill>
                  <a:srgbClr val="0070C0"/>
                </a:solidFill>
                <a:latin typeface="Trebuchet MS" pitchFamily="34" charset="0"/>
              </a:rPr>
              <a:t>1809 - 1882 г. Шрусбери, Англия  </a:t>
            </a:r>
            <a:endParaRPr lang="ru-RU" dirty="0">
              <a:solidFill>
                <a:srgbClr val="0070C0"/>
              </a:solidFill>
              <a:latin typeface="Trebuchet MS" pitchFamily="34" charset="0"/>
            </a:endParaRPr>
          </a:p>
          <a:p>
            <a:endParaRPr lang="ru-RU" sz="16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846816-9920-4C4F-B724-4CC252D9F85B}"/>
              </a:ext>
            </a:extLst>
          </p:cNvPr>
          <p:cNvSpPr/>
          <p:nvPr/>
        </p:nvSpPr>
        <p:spPr>
          <a:xfrm>
            <a:off x="198783" y="2971560"/>
            <a:ext cx="52001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1859 г. </a:t>
            </a:r>
            <a:r>
              <a:rPr lang="ru-RU" b="1" dirty="0">
                <a:solidFill>
                  <a:srgbClr val="FF0000"/>
                </a:solidFill>
              </a:rPr>
              <a:t>«Происхождение видов путем естественного отбора, или Сохранение </a:t>
            </a:r>
            <a:r>
              <a:rPr lang="ru-RU" b="1" dirty="0" err="1">
                <a:solidFill>
                  <a:srgbClr val="FF0000"/>
                </a:solidFill>
              </a:rPr>
              <a:t>благоприядствуемых</a:t>
            </a:r>
            <a:r>
              <a:rPr lang="ru-RU" b="1" dirty="0">
                <a:solidFill>
                  <a:srgbClr val="FF0000"/>
                </a:solidFill>
              </a:rPr>
              <a:t> пород в борьбе за жизнь»</a:t>
            </a:r>
          </a:p>
        </p:txBody>
      </p:sp>
    </p:spTree>
    <p:extLst>
      <p:ext uri="{BB962C8B-B14F-4D97-AF65-F5344CB8AC3E}">
        <p14:creationId xmlns:p14="http://schemas.microsoft.com/office/powerpoint/2010/main" val="33002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D828CD0-11EB-4353-A889-0CEA930CD418}"/>
              </a:ext>
            </a:extLst>
          </p:cNvPr>
          <p:cNvSpPr/>
          <p:nvPr/>
        </p:nvSpPr>
        <p:spPr>
          <a:xfrm>
            <a:off x="145143" y="239486"/>
            <a:ext cx="5878286" cy="383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800" b="1" dirty="0"/>
              <a:t>Протагор ( </a:t>
            </a:r>
            <a:r>
              <a:rPr lang="en-US" sz="2800" b="1" dirty="0"/>
              <a:t>V </a:t>
            </a:r>
            <a:r>
              <a:rPr lang="ru-RU" sz="2800" b="1" dirty="0"/>
              <a:t>в. до н.э.)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/>
              <a:t> выдвинул тезис: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2800" dirty="0">
                <a:solidFill>
                  <a:srgbClr val="FF0000"/>
                </a:solidFill>
              </a:rPr>
              <a:t>“</a:t>
            </a:r>
            <a:r>
              <a:rPr lang="ru-RU" sz="2800" b="1" dirty="0">
                <a:solidFill>
                  <a:srgbClr val="FF0000"/>
                </a:solidFill>
              </a:rPr>
              <a:t>Человек</a:t>
            </a:r>
            <a:r>
              <a:rPr lang="ru-RU" sz="2800" dirty="0">
                <a:solidFill>
                  <a:srgbClr val="FF0000"/>
                </a:solidFill>
              </a:rPr>
              <a:t> есть </a:t>
            </a:r>
            <a:r>
              <a:rPr lang="ru-RU" sz="2800" b="1" dirty="0">
                <a:solidFill>
                  <a:srgbClr val="FF0000"/>
                </a:solidFill>
              </a:rPr>
              <a:t>мера всех вещей</a:t>
            </a:r>
            <a:r>
              <a:rPr lang="ru-RU" sz="2800" dirty="0">
                <a:solidFill>
                  <a:srgbClr val="FF0000"/>
                </a:solidFill>
              </a:rPr>
              <a:t>,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/>
              <a:t>существующих, что они существуют, и несуществующих, что они не существуют”.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endParaRPr lang="ru-RU" dirty="0"/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/>
              <a:t>Например, дует один и тот же ветер, но кто-то мерзнет при этом, а кто-то нет.</a:t>
            </a:r>
            <a:endParaRPr lang="ru-RU" sz="14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FAC021-F46C-4CCD-B584-4106F9B06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105" y="957652"/>
            <a:ext cx="3073895" cy="296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9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480489"/>
            <a:ext cx="8988425" cy="41156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64536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69863" y="27403"/>
            <a:ext cx="846314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b="1" dirty="0">
                <a:solidFill>
                  <a:srgbClr val="FF0000"/>
                </a:solidFill>
                <a:latin typeface="Trebuchet MS" panose="020B0603020202020204" pitchFamily="34" charset="0"/>
              </a:rPr>
              <a:t>Родство человека с животным миром:</a:t>
            </a:r>
            <a:endParaRPr lang="ru-RU" sz="24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endParaRPr lang="ru-RU" sz="2000" b="1" dirty="0"/>
          </a:p>
          <a:p>
            <a:endParaRPr lang="ru-RU" altLang="ru-RU" sz="2000" b="1" dirty="0">
              <a:latin typeface="Times New Roman" panose="02020603050405020304" pitchFamily="18" charset="0"/>
            </a:endParaRPr>
          </a:p>
          <a:p>
            <a:r>
              <a:rPr lang="ru-RU" altLang="ru-RU" sz="2000" b="1" dirty="0">
                <a:latin typeface="Times New Roman" panose="02020603050405020304" pitchFamily="18" charset="0"/>
              </a:rPr>
              <a:t> </a:t>
            </a:r>
          </a:p>
          <a:p>
            <a:endParaRPr lang="ru-RU" altLang="ru-RU" sz="20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4535" y="1032611"/>
            <a:ext cx="6218977" cy="3900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endParaRPr lang="ru-RU" altLang="ru-RU" sz="2000" i="1" dirty="0"/>
          </a:p>
          <a:p>
            <a:pPr algn="ct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sz="2400" i="1" dirty="0"/>
              <a:t>"Таким образом, мы узнаем, что человек произошел от покрытого шерстью хвостатого четвероногого животного, которое, возможно, обитало на деревьях и жило в Старом Свете".</a:t>
            </a:r>
            <a:r>
              <a:rPr lang="ru-RU" altLang="ru-RU" sz="2400" dirty="0"/>
              <a:t> </a:t>
            </a:r>
          </a:p>
          <a:p>
            <a:pPr algn="ctr">
              <a:lnSpc>
                <a:spcPct val="80000"/>
              </a:lnSpc>
              <a:buFont typeface="Wingdings" panose="05000000000000000000" pitchFamily="2" charset="2"/>
              <a:buNone/>
            </a:pPr>
            <a:endParaRPr lang="ru-RU" altLang="ru-RU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endParaRPr lang="ru-RU" altLang="ru-RU" sz="2400" i="1" dirty="0"/>
          </a:p>
        </p:txBody>
      </p:sp>
      <p:pic>
        <p:nvPicPr>
          <p:cNvPr id="1026" name="Picture 2" descr="https://s1.1zoom.ru/b5431/637/Men_Painting_Art_Charles_Darwin_Beard_518368_1440x256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35" y="207123"/>
            <a:ext cx="2334243" cy="414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64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Չափսը կարևոր է. գիտնականները պարզել են, որ մեծ քիթը գրավում է էգ կապիկներին  | 1in.am">
            <a:extLst>
              <a:ext uri="{FF2B5EF4-FFF2-40B4-BE49-F238E27FC236}">
                <a16:creationId xmlns:a16="http://schemas.microsoft.com/office/drawing/2014/main" id="{CF037127-AE7D-4661-BA40-0D4DC34A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4" y="93123"/>
            <a:ext cx="6837591" cy="49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69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19"/>
            <a:ext cx="9063142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099EE77-BA46-4AAE-A267-43432819EEEB}"/>
              </a:ext>
            </a:extLst>
          </p:cNvPr>
          <p:cNvSpPr/>
          <p:nvPr/>
        </p:nvSpPr>
        <p:spPr>
          <a:xfrm>
            <a:off x="1552353" y="160337"/>
            <a:ext cx="53056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Отличие человека от животных</a:t>
            </a:r>
            <a:b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20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биологические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6E7AC87-3CE9-463D-A4E6-E6D00CCE5C65}"/>
              </a:ext>
            </a:extLst>
          </p:cNvPr>
          <p:cNvSpPr/>
          <p:nvPr/>
        </p:nvSpPr>
        <p:spPr>
          <a:xfrm>
            <a:off x="219743" y="845970"/>
            <a:ext cx="886009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 err="1"/>
              <a:t>Прямостояние</a:t>
            </a:r>
            <a:r>
              <a:rPr lang="ru-RU" sz="2400" dirty="0"/>
              <a:t>, прямохождение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/>
              <a:t>Развитый артикуляционный аппарат (органы речи)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/>
              <a:t>Отсутствие плотного волосяного покрова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/>
              <a:t>Большой объем головного мозга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400" dirty="0"/>
              <a:t>Развитая кисть руки, способная к мелкой моторике</a:t>
            </a:r>
          </a:p>
        </p:txBody>
      </p:sp>
    </p:spTree>
    <p:extLst>
      <p:ext uri="{BB962C8B-B14F-4D97-AF65-F5344CB8AC3E}">
        <p14:creationId xmlns:p14="http://schemas.microsoft.com/office/powerpoint/2010/main" val="773728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6A4801B-9C94-4DDB-B2E3-E8D3C5F49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220" y="336089"/>
            <a:ext cx="8945217" cy="1102519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Человек – это совокупность социальных отношений</a:t>
            </a:r>
          </a:p>
        </p:txBody>
      </p:sp>
      <p:pic>
        <p:nvPicPr>
          <p:cNvPr id="4102" name="Picture 6" descr="http://i.mycdn.me/i?r=AzEPZsRbOZEKgBhR0XGMT1Rkhy4PsNoe9dswYPjJWXQj0qaKTM5SRkZCeTgDn6uOyic">
            <a:extLst>
              <a:ext uri="{FF2B5EF4-FFF2-40B4-BE49-F238E27FC236}">
                <a16:creationId xmlns:a16="http://schemas.microsoft.com/office/drawing/2014/main" id="{2DEBC4C6-8EAA-4EA6-AF4A-E0DCE05B5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2" y="1608729"/>
            <a:ext cx="3470607" cy="343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lic.tsu.ru/Storage/%D0%A7%D0%B8%D1%82%D0%B0%D1%82%D0%B5%D0%BB%D1%8C%D1%81%D0%BA%D0%B8%D0%B9%20%D0%B0%D0%BB%D1%84%D0%B0%D0%B2%D0%B8%D1%82%D0%BD%D1%8B%D0%B9%20%D0%BA%D0%B0%D1%82%D0%B0%D0%BB%D0%BE%D0%B3%20%D0%BD%D0%B5%D0%BF%D0%B5%D1%80%D0%B8%D0%BE%D0%B4%D0%B8%D1%87%D0%B5%D1%81%D0%BA%D0%B8%D1%85%20%D0%B4%D0%BE%D0%BA%D1%83%D0%BC%D0%B5%D0%BD%D1%82%D0%BE%D0%B2/0455_%D0%9C%D0%B0%D1%80%D0%BA%D0%BE%D0%B2,%20%D0%9A.-%D0%9C%D0%B0%D1%80%D0%BA%D1%81,%20%D0%9A/%D0%9C%D0%B0%D1%80%D0%BA%D1%81,%20%D0%9A%D0%B0%D1%80%D0%BB/%D0%9C%D0%B0%D0%BD%D0%B8%D1%84%D0%B5%D1%81%D1%82%20%D0%9A%D0%BE%D0%BC%D0%BC%D1%83%D0%BD%D0%B8%D1%81%D1%82.%20%D0%BF%D0%B0%D1%80%D1%82%D0%B8%D0%B8/.3904323/medium.jpg">
            <a:extLst>
              <a:ext uri="{FF2B5EF4-FFF2-40B4-BE49-F238E27FC236}">
                <a16:creationId xmlns:a16="http://schemas.microsoft.com/office/drawing/2014/main" id="{ED516F0C-E87E-4762-B6D9-D7FE7215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28" y="1931590"/>
            <a:ext cx="3962443" cy="238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161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24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19"/>
            <a:ext cx="9063142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FE3CD86-E223-4BD0-B267-9A1D25279346}"/>
              </a:ext>
            </a:extLst>
          </p:cNvPr>
          <p:cNvSpPr/>
          <p:nvPr/>
        </p:nvSpPr>
        <p:spPr>
          <a:xfrm>
            <a:off x="917575" y="273954"/>
            <a:ext cx="72127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Социально значимые черты личности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9DCF60-73BD-4FA1-A522-EE47A27029CC}"/>
              </a:ext>
            </a:extLst>
          </p:cNvPr>
          <p:cNvSpPr/>
          <p:nvPr/>
        </p:nvSpPr>
        <p:spPr>
          <a:xfrm>
            <a:off x="908390" y="1281003"/>
            <a:ext cx="6910084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/>
              <a:t>Активная жизненная позиция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/>
              <a:t>Наличие собственного мнения и умение его отстаивать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/>
              <a:t>Развитые коммуникативные способности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/>
              <a:t>Ответственность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/>
              <a:t>Наличие образования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09587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pic>
        <p:nvPicPr>
          <p:cNvPr id="5122" name="Picture 2" descr="https://pbs.twimg.com/media/EY9lONfXkAASkEz.jpg">
            <a:extLst>
              <a:ext uri="{FF2B5EF4-FFF2-40B4-BE49-F238E27FC236}">
                <a16:creationId xmlns:a16="http://schemas.microsoft.com/office/drawing/2014/main" id="{8D9AB665-F3F1-4E83-B33B-C299348F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77" y="567069"/>
            <a:ext cx="2834752" cy="369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416FE1-7E14-496C-8587-60F81A3EC255}"/>
              </a:ext>
            </a:extLst>
          </p:cNvPr>
          <p:cNvSpPr/>
          <p:nvPr/>
        </p:nvSpPr>
        <p:spPr>
          <a:xfrm>
            <a:off x="127591" y="290623"/>
            <a:ext cx="590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Зигмунд Фрейд (1856-1939)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FF7B252-A3A5-460E-AD9C-87D865F386FD}"/>
              </a:ext>
            </a:extLst>
          </p:cNvPr>
          <p:cNvSpPr/>
          <p:nvPr/>
        </p:nvSpPr>
        <p:spPr>
          <a:xfrm>
            <a:off x="341906" y="1073426"/>
            <a:ext cx="5502303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/>
              <a:t>Бессознательное - </a:t>
            </a:r>
            <a:r>
              <a:rPr lang="ru-RU" dirty="0"/>
              <a:t>неосознаваемая область субъективности, в отношении которой отсутствует субъективный контроль. Неосознаваемые нами влияния одних элементов нашей психики на другие элементы и наше поведение.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F9F8E6D-32EC-4609-B031-3BE1DB18C621}"/>
              </a:ext>
            </a:extLst>
          </p:cNvPr>
          <p:cNvSpPr/>
          <p:nvPr/>
        </p:nvSpPr>
        <p:spPr>
          <a:xfrm>
            <a:off x="586436" y="3521428"/>
            <a:ext cx="5899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Человек - это животное сексуальное.</a:t>
            </a:r>
          </a:p>
        </p:txBody>
      </p:sp>
    </p:spTree>
    <p:extLst>
      <p:ext uri="{BB962C8B-B14F-4D97-AF65-F5344CB8AC3E}">
        <p14:creationId xmlns:p14="http://schemas.microsoft.com/office/powerpoint/2010/main" val="299091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26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7" y="742102"/>
            <a:ext cx="9087293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F955DF6-A66C-4F09-B609-017C0283C96B}"/>
              </a:ext>
            </a:extLst>
          </p:cNvPr>
          <p:cNvSpPr/>
          <p:nvPr/>
        </p:nvSpPr>
        <p:spPr>
          <a:xfrm>
            <a:off x="1318437" y="-10150"/>
            <a:ext cx="58691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</a:rPr>
              <a:t>Природа человека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FAF4A89-3884-4C0E-BC38-ECC9B688594C}"/>
              </a:ext>
            </a:extLst>
          </p:cNvPr>
          <p:cNvSpPr/>
          <p:nvPr/>
        </p:nvSpPr>
        <p:spPr>
          <a:xfrm>
            <a:off x="155576" y="763991"/>
            <a:ext cx="26443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Биологическое начало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инстинкты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биологическая программа развития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анатомия, физиология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€ к высшим млекопитающим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D3D4BAD-8896-41AB-9118-0592092F762B}"/>
              </a:ext>
            </a:extLst>
          </p:cNvPr>
          <p:cNvSpPr/>
          <p:nvPr/>
        </p:nvSpPr>
        <p:spPr>
          <a:xfrm>
            <a:off x="2906361" y="795249"/>
            <a:ext cx="29415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Психическое  начало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внутренний мир человека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характер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эмоциональная сфера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EEECEE3-2B04-4BB0-81C1-323DA7C44B17}"/>
              </a:ext>
            </a:extLst>
          </p:cNvPr>
          <p:cNvSpPr/>
          <p:nvPr/>
        </p:nvSpPr>
        <p:spPr>
          <a:xfrm>
            <a:off x="6018028" y="763991"/>
            <a:ext cx="27195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Социальное начало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деятельность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общение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мышление</a:t>
            </a:r>
          </a:p>
          <a:p>
            <a:pPr>
              <a:buFont typeface="Arial" pitchFamily="34" charset="0"/>
              <a:buChar char="•"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речь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E919842-F93F-4070-A035-513492BA794F}"/>
              </a:ext>
            </a:extLst>
          </p:cNvPr>
          <p:cNvSpPr/>
          <p:nvPr/>
        </p:nvSpPr>
        <p:spPr>
          <a:xfrm>
            <a:off x="56707" y="2902182"/>
            <a:ext cx="9030585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Человек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– это субъект общественно-исторической деятельности и культуры,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биосоциальное существо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обладающее сознанием, членораздельной речью, нравственными качествами и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способностью изготавливать орудия труда</a:t>
            </a:r>
          </a:p>
        </p:txBody>
      </p:sp>
    </p:spTree>
    <p:extLst>
      <p:ext uri="{BB962C8B-B14F-4D97-AF65-F5344CB8AC3E}">
        <p14:creationId xmlns:p14="http://schemas.microsoft.com/office/powerpoint/2010/main" val="670905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r>
              <a:rPr lang="ru-RU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Понятие </a:t>
            </a:r>
            <a:r>
              <a:rPr lang="ru-RU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«человек»</a:t>
            </a: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27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19"/>
            <a:ext cx="9063142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75F4B0E-3AB8-4253-AB53-0FE2D295E061}"/>
              </a:ext>
            </a:extLst>
          </p:cNvPr>
          <p:cNvSpPr/>
          <p:nvPr/>
        </p:nvSpPr>
        <p:spPr>
          <a:xfrm>
            <a:off x="460375" y="1098698"/>
            <a:ext cx="8277225" cy="1845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употребляется для характеристики </a:t>
            </a:r>
            <a:r>
              <a:rPr lang="ru-RU" sz="2000" u="sng" dirty="0">
                <a:latin typeface="Times New Roman" pitchFamily="18" charset="0"/>
                <a:cs typeface="Times New Roman" pitchFamily="18" charset="0"/>
              </a:rPr>
              <a:t>всеобщих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u="sng" dirty="0">
                <a:latin typeface="Times New Roman" pitchFamily="18" charset="0"/>
                <a:cs typeface="Times New Roman" pitchFamily="18" charset="0"/>
              </a:rPr>
              <a:t>присущих всем людям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качеств и способностей; понятие подчеркивает наличие такой </a:t>
            </a:r>
            <a:r>
              <a:rPr lang="ru-RU" sz="2000" u="sng" dirty="0">
                <a:latin typeface="Times New Roman" pitchFamily="18" charset="0"/>
                <a:cs typeface="Times New Roman" pitchFamily="18" charset="0"/>
              </a:rPr>
              <a:t>общности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u="sng" dirty="0">
                <a:latin typeface="Times New Roman" pitchFamily="18" charset="0"/>
                <a:cs typeface="Times New Roman" pitchFamily="18" charset="0"/>
              </a:rPr>
              <a:t>как человеческий род.</a:t>
            </a:r>
          </a:p>
        </p:txBody>
      </p:sp>
    </p:spTree>
    <p:extLst>
      <p:ext uri="{BB962C8B-B14F-4D97-AF65-F5344CB8AC3E}">
        <p14:creationId xmlns:p14="http://schemas.microsoft.com/office/powerpoint/2010/main" val="3202541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28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19"/>
            <a:ext cx="9063142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563FD56-EB69-484D-86DE-8A1B14691B78}"/>
              </a:ext>
            </a:extLst>
          </p:cNvPr>
          <p:cNvSpPr/>
          <p:nvPr/>
        </p:nvSpPr>
        <p:spPr>
          <a:xfrm>
            <a:off x="582827" y="1167319"/>
            <a:ext cx="6275173" cy="255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800" b="1" i="1" u="sng" dirty="0">
                <a:solidFill>
                  <a:srgbClr val="FF0000"/>
                </a:solidFill>
              </a:rPr>
              <a:t>Индивидом</a:t>
            </a:r>
            <a:r>
              <a:rPr lang="ru-RU" sz="2800" b="1" i="1" dirty="0">
                <a:solidFill>
                  <a:srgbClr val="FF0000"/>
                </a:solidFill>
              </a:rPr>
              <a:t> рождаются, </a:t>
            </a:r>
            <a:br>
              <a:rPr lang="ru-RU" sz="2800" b="1" i="1" dirty="0">
                <a:solidFill>
                  <a:srgbClr val="FF0000"/>
                </a:solidFill>
              </a:rPr>
            </a:br>
            <a:r>
              <a:rPr lang="ru-RU" sz="2800" b="1" i="1" u="sng" dirty="0">
                <a:solidFill>
                  <a:srgbClr val="FF0000"/>
                </a:solidFill>
              </a:rPr>
              <a:t>Личностью</a:t>
            </a:r>
            <a:r>
              <a:rPr lang="ru-RU" sz="2800" b="1" i="1" dirty="0">
                <a:solidFill>
                  <a:srgbClr val="FF0000"/>
                </a:solidFill>
              </a:rPr>
              <a:t> становятся, </a:t>
            </a:r>
            <a:br>
              <a:rPr lang="ru-RU" sz="2800" b="1" i="1" dirty="0">
                <a:solidFill>
                  <a:srgbClr val="FF0000"/>
                </a:solidFill>
              </a:rPr>
            </a:br>
            <a:r>
              <a:rPr lang="ru-RU" sz="2800" b="1" i="1" u="sng" dirty="0">
                <a:solidFill>
                  <a:srgbClr val="FF0000"/>
                </a:solidFill>
              </a:rPr>
              <a:t>Индивидуальность</a:t>
            </a:r>
            <a:r>
              <a:rPr lang="ru-RU" sz="2800" b="1" i="1" dirty="0">
                <a:solidFill>
                  <a:srgbClr val="FF0000"/>
                </a:solidFill>
              </a:rPr>
              <a:t> отстаивают…</a:t>
            </a:r>
          </a:p>
        </p:txBody>
      </p:sp>
    </p:spTree>
    <p:extLst>
      <p:ext uri="{BB962C8B-B14F-4D97-AF65-F5344CB8AC3E}">
        <p14:creationId xmlns:p14="http://schemas.microsoft.com/office/powerpoint/2010/main" val="646445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29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19"/>
            <a:ext cx="9063142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4A7B1B9-CA89-49D4-9EE2-BC60E825F1CD}"/>
              </a:ext>
            </a:extLst>
          </p:cNvPr>
          <p:cNvSpPr/>
          <p:nvPr/>
        </p:nvSpPr>
        <p:spPr>
          <a:xfrm>
            <a:off x="250439" y="236371"/>
            <a:ext cx="6607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Индивид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u="sng" dirty="0">
                <a:latin typeface="Times New Roman" pitchFamily="18" charset="0"/>
                <a:cs typeface="Times New Roman" pitchFamily="18" charset="0"/>
              </a:rPr>
              <a:t>единичный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представитель человеческого рода, </a:t>
            </a:r>
            <a:r>
              <a:rPr lang="ru-RU" u="sng" dirty="0">
                <a:latin typeface="Times New Roman" pitchFamily="18" charset="0"/>
                <a:cs typeface="Times New Roman" pitchFamily="18" charset="0"/>
              </a:rPr>
              <a:t>конкретный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человек.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4FEB7B9-EAA4-440F-B27E-0632B1C2E7C2}"/>
              </a:ext>
            </a:extLst>
          </p:cNvPr>
          <p:cNvSpPr/>
          <p:nvPr/>
        </p:nvSpPr>
        <p:spPr>
          <a:xfrm>
            <a:off x="219742" y="1280083"/>
            <a:ext cx="6638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Индивидуальность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– неповторимое </a:t>
            </a:r>
            <a:r>
              <a:rPr lang="ru-RU" u="sng" dirty="0">
                <a:latin typeface="Times New Roman" pitchFamily="18" charset="0"/>
                <a:cs typeface="Times New Roman" pitchFamily="18" charset="0"/>
              </a:rPr>
              <a:t>своеобразие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отличительные </a:t>
            </a:r>
            <a:r>
              <a:rPr lang="ru-RU" u="sng" dirty="0">
                <a:latin typeface="Times New Roman" pitchFamily="18" charset="0"/>
                <a:cs typeface="Times New Roman" pitchFamily="18" charset="0"/>
              </a:rPr>
              <a:t>особенности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(внутренние и внешние)от других людей.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3761404-0690-41E5-90C9-498E2D0196D3}"/>
              </a:ext>
            </a:extLst>
          </p:cNvPr>
          <p:cNvSpPr/>
          <p:nvPr/>
        </p:nvSpPr>
        <p:spPr>
          <a:xfrm>
            <a:off x="219743" y="2213102"/>
            <a:ext cx="6616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Личность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– устойчивая система </a:t>
            </a:r>
            <a:r>
              <a:rPr lang="ru-RU" u="sng" dirty="0">
                <a:latin typeface="Times New Roman" pitchFamily="18" charset="0"/>
                <a:cs typeface="Times New Roman" pitchFamily="18" charset="0"/>
              </a:rPr>
              <a:t>социально значимых черт,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характеризующих индивида, как члена того или иного общества.</a:t>
            </a:r>
          </a:p>
          <a:p>
            <a:endParaRPr lang="ru-RU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Личность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– как субъект </a:t>
            </a:r>
            <a:r>
              <a:rPr lang="ru-RU" u="sng" dirty="0">
                <a:latin typeface="Times New Roman" pitchFamily="18" charset="0"/>
                <a:cs typeface="Times New Roman" pitchFamily="18" charset="0"/>
              </a:rPr>
              <a:t>отношений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и сознательной </a:t>
            </a:r>
            <a:r>
              <a:rPr lang="ru-RU" u="sng" dirty="0">
                <a:latin typeface="Times New Roman" pitchFamily="18" charset="0"/>
                <a:cs typeface="Times New Roman" pitchFamily="18" charset="0"/>
              </a:rPr>
              <a:t>деятельности.</a:t>
            </a:r>
          </a:p>
        </p:txBody>
      </p:sp>
      <p:pic>
        <p:nvPicPr>
          <p:cNvPr id="23" name="Picture 2" descr="C:\Documents and Settings\Сафонова Наталья\Рабочий стол\IndividualTherapy.jpg">
            <a:extLst>
              <a:ext uri="{FF2B5EF4-FFF2-40B4-BE49-F238E27FC236}">
                <a16:creationId xmlns:a16="http://schemas.microsoft.com/office/drawing/2014/main" id="{CF8198B7-AB9F-425C-9946-479A28CE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03902" y="83796"/>
            <a:ext cx="1752881" cy="1052927"/>
          </a:xfrm>
          <a:prstGeom prst="rect">
            <a:avLst/>
          </a:prstGeom>
          <a:noFill/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6F40E677-2AD8-49EA-AA0E-EC545A90B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3087" y="1312062"/>
            <a:ext cx="1714513" cy="136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4" descr="C:\Documents and Settings\Сафонова Наталья\Рабочий стол\80c00463f5b1e5b0ee31ea3693f574b4.jpg">
            <a:extLst>
              <a:ext uri="{FF2B5EF4-FFF2-40B4-BE49-F238E27FC236}">
                <a16:creationId xmlns:a16="http://schemas.microsoft.com/office/drawing/2014/main" id="{D82DAEFC-4A14-40A0-AD39-03C8659EA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56172" y="3062177"/>
            <a:ext cx="1681428" cy="115081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0451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158772"/>
            <a:ext cx="2411146" cy="440040"/>
          </a:xfrm>
          <a:prstGeom prst="rect">
            <a:avLst/>
          </a:prstGeom>
        </p:spPr>
      </p:pic>
      <p:pic>
        <p:nvPicPr>
          <p:cNvPr id="2054" name="Picture 6" descr="https://greenrays.ru/images/services/equipment/1-protagoras.jpg">
            <a:extLst>
              <a:ext uri="{FF2B5EF4-FFF2-40B4-BE49-F238E27FC236}">
                <a16:creationId xmlns:a16="http://schemas.microsoft.com/office/drawing/2014/main" id="{2803ADA3-DC59-47E5-BADA-85F60C7A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48" y="304394"/>
            <a:ext cx="4265438" cy="43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2238854-0A65-47C6-ADA8-CB4CAE02EE8E}"/>
              </a:ext>
            </a:extLst>
          </p:cNvPr>
          <p:cNvSpPr/>
          <p:nvPr/>
        </p:nvSpPr>
        <p:spPr>
          <a:xfrm>
            <a:off x="4847772" y="737631"/>
            <a:ext cx="4506686" cy="3911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Times New Roman Cyr" panose="02020603050405020304" pitchFamily="18" charset="0"/>
              </a:rPr>
              <a:t>Всю информацию, поступающую извне, человек пропускает через себя, через свое тело, личность, душу, разум. </a:t>
            </a:r>
          </a:p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Times New Roman Cyr" panose="02020603050405020304" pitchFamily="18" charset="0"/>
              </a:rPr>
              <a:t>Человек выступает  своего рода </a:t>
            </a:r>
            <a:r>
              <a:rPr lang="ru-RU" sz="2400" b="1" dirty="0">
                <a:solidFill>
                  <a:srgbClr val="000000"/>
                </a:solidFill>
                <a:latin typeface="Times New Roman Cyr" panose="02020603050405020304" pitchFamily="18" charset="0"/>
              </a:rPr>
              <a:t>мерилом-фильтром.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90682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19"/>
            <a:ext cx="9063142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27E9C7-46DF-4AAC-BE7A-E385D5FB43AC}"/>
              </a:ext>
            </a:extLst>
          </p:cNvPr>
          <p:cNvSpPr/>
          <p:nvPr/>
        </p:nvSpPr>
        <p:spPr>
          <a:xfrm>
            <a:off x="460375" y="263638"/>
            <a:ext cx="5329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rgbClr val="FF0000"/>
                </a:solidFill>
              </a:rPr>
              <a:t>Структура личности: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DF4A582-F29C-4AA0-BDE5-414E2BD63D6E}"/>
              </a:ext>
            </a:extLst>
          </p:cNvPr>
          <p:cNvSpPr/>
          <p:nvPr/>
        </p:nvSpPr>
        <p:spPr>
          <a:xfrm>
            <a:off x="329817" y="1014919"/>
            <a:ext cx="8407783" cy="3230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10000"/>
              </a:lnSpc>
              <a:buFont typeface="Wingdings" panose="05000000000000000000" pitchFamily="2" charset="2"/>
              <a:buChar char="Ø"/>
            </a:pPr>
            <a:r>
              <a:rPr lang="ru-RU" sz="2000" b="1" i="1" dirty="0"/>
              <a:t>социальный статус </a:t>
            </a:r>
            <a:r>
              <a:rPr lang="ru-RU" sz="2000" i="1" dirty="0"/>
              <a:t>– положение человека в социальной иерархии</a:t>
            </a:r>
            <a:endParaRPr lang="ru-RU" sz="2000" dirty="0"/>
          </a:p>
          <a:p>
            <a:pPr marL="285750" indent="-285750">
              <a:lnSpc>
                <a:spcPct val="210000"/>
              </a:lnSpc>
              <a:buFont typeface="Wingdings" panose="05000000000000000000" pitchFamily="2" charset="2"/>
              <a:buChar char="Ø"/>
            </a:pPr>
            <a:r>
              <a:rPr lang="ru-RU" sz="2000" i="1" dirty="0"/>
              <a:t>- </a:t>
            </a:r>
            <a:r>
              <a:rPr lang="ru-RU" sz="2000" b="1" i="1" dirty="0"/>
              <a:t>социальная роль </a:t>
            </a:r>
            <a:r>
              <a:rPr lang="ru-RU" sz="2000" i="1" dirty="0"/>
              <a:t>– образец поведения, ожидаемый обществом от человека с определенным статусом</a:t>
            </a:r>
            <a:endParaRPr lang="ru-RU" sz="2000" dirty="0"/>
          </a:p>
          <a:p>
            <a:pPr marL="285750" indent="-285750">
              <a:lnSpc>
                <a:spcPct val="210000"/>
              </a:lnSpc>
              <a:buFont typeface="Wingdings" panose="05000000000000000000" pitchFamily="2" charset="2"/>
              <a:buChar char="Ø"/>
            </a:pPr>
            <a:r>
              <a:rPr lang="ru-RU" sz="2000" i="1" dirty="0"/>
              <a:t>- </a:t>
            </a:r>
            <a:r>
              <a:rPr lang="ru-RU" sz="2000" b="1" i="1" dirty="0"/>
              <a:t>направленность </a:t>
            </a:r>
            <a:r>
              <a:rPr lang="ru-RU" sz="2000" i="1" dirty="0"/>
              <a:t>– определенность поведения человека высшими ценностями, установками, смыслом жизни, мировоззрением.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96036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31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19"/>
            <a:ext cx="9063142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3012DD-790E-44CC-A56C-5F1E7F1DA424}"/>
              </a:ext>
            </a:extLst>
          </p:cNvPr>
          <p:cNvSpPr/>
          <p:nvPr/>
        </p:nvSpPr>
        <p:spPr>
          <a:xfrm>
            <a:off x="219742" y="84305"/>
            <a:ext cx="66382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Важнейшей социальной характеристикой человека является наличие у него сознания.</a:t>
            </a:r>
            <a:r>
              <a:rPr lang="ru-RU" sz="2400" b="1" dirty="0"/>
              <a:t> 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5CC35F-C611-4E49-B620-C184A9C49F17}"/>
              </a:ext>
            </a:extLst>
          </p:cNvPr>
          <p:cNvSpPr/>
          <p:nvPr/>
        </p:nvSpPr>
        <p:spPr>
          <a:xfrm>
            <a:off x="219742" y="931172"/>
            <a:ext cx="8704516" cy="349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Существует несколько основных пониманий термина </a:t>
            </a:r>
            <a:r>
              <a:rPr lang="ru-RU" sz="2000" b="1" dirty="0"/>
              <a:t>сознание</a:t>
            </a:r>
            <a:r>
              <a:rPr lang="ru-RU" sz="2000" dirty="0"/>
              <a:t>: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- </a:t>
            </a:r>
            <a:r>
              <a:rPr lang="ru-RU" sz="2000" i="1" dirty="0"/>
              <a:t>совокупность всех знаний человека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000" i="1" dirty="0"/>
              <a:t>- направленность на определенный объект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000" i="1" dirty="0"/>
              <a:t>- самосознание, самоотчет – наблюдение ума за собственной деятельностью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000" i="1" dirty="0"/>
              <a:t>- совокупность индивидуальных и коллективных идей.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dirty="0"/>
              <a:t>Поскольку в индивидуальном сознании большую роль играют идеи, характерные для всего общества, говорят об общественном сознании.</a:t>
            </a:r>
          </a:p>
        </p:txBody>
      </p:sp>
    </p:spTree>
    <p:extLst>
      <p:ext uri="{BB962C8B-B14F-4D97-AF65-F5344CB8AC3E}">
        <p14:creationId xmlns:p14="http://schemas.microsoft.com/office/powerpoint/2010/main" val="349212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939"/>
            <a:ext cx="9063142" cy="3734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93387A1-EA4D-49EB-BDE3-A40D904F11DA}"/>
              </a:ext>
            </a:extLst>
          </p:cNvPr>
          <p:cNvSpPr/>
          <p:nvPr/>
        </p:nvSpPr>
        <p:spPr>
          <a:xfrm>
            <a:off x="307975" y="84306"/>
            <a:ext cx="5596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Общественное сознание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4C6691B-EA9A-43E7-A131-C78EE0982173}"/>
              </a:ext>
            </a:extLst>
          </p:cNvPr>
          <p:cNvSpPr/>
          <p:nvPr/>
        </p:nvSpPr>
        <p:spPr>
          <a:xfrm>
            <a:off x="155575" y="480324"/>
            <a:ext cx="8690713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сознание, присущее большим группам людей, обладающее рядом сходных для большинства этих людей идей, принципов, отношений, привычек, нравов, традиций.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Общественное сознание формируется,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во-первых, благодаря сближению интересов и деятельности больших групп людей;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000" dirty="0"/>
              <a:t>во-вторых, благодаря широкому распространению идей, присутствующих в общественном сознании с помощью образования, СМИ, деятельности партий.</a:t>
            </a:r>
          </a:p>
        </p:txBody>
      </p:sp>
    </p:spTree>
    <p:extLst>
      <p:ext uri="{BB962C8B-B14F-4D97-AF65-F5344CB8AC3E}">
        <p14:creationId xmlns:p14="http://schemas.microsoft.com/office/powerpoint/2010/main" val="2812983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pic>
        <p:nvPicPr>
          <p:cNvPr id="5122" name="Picture 2" descr="Рене Магритт - Личные ценности, 1952, 100×80 см: Описание ...">
            <a:extLst>
              <a:ext uri="{FF2B5EF4-FFF2-40B4-BE49-F238E27FC236}">
                <a16:creationId xmlns:a16="http://schemas.microsoft.com/office/drawing/2014/main" id="{FCE38ED7-8B8A-483F-96A5-DEA2934F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07"/>
            <a:ext cx="6380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E3AAFA6-5219-4837-88EF-54DDF00BD9AC}"/>
              </a:ext>
            </a:extLst>
          </p:cNvPr>
          <p:cNvSpPr/>
          <p:nvPr/>
        </p:nvSpPr>
        <p:spPr>
          <a:xfrm>
            <a:off x="6496782" y="687572"/>
            <a:ext cx="2276565" cy="96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Рене Магритт «Личные ценности», 1952 г.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73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8520113" y="4691063"/>
            <a:ext cx="254000" cy="27305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409DF8BF-8DE7-413C-8755-7653674AF6A7}" type="slidenum">
              <a:rPr lang="en-US" smtClean="0">
                <a:solidFill>
                  <a:srgbClr val="FFFFFF"/>
                </a:solidFill>
                <a:latin typeface="Trebuchet MS" pitchFamily="34" charset="0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>
              <a:solidFill>
                <a:srgbClr val="FFFFFF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1600" y="169863"/>
            <a:ext cx="2411413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787775" y="596900"/>
            <a:ext cx="5091113" cy="4754563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14000"/>
              </a:lnSpc>
              <a:spcAft>
                <a:spcPts val="0"/>
              </a:spcAft>
              <a:defRPr/>
            </a:pP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04661" y="1749942"/>
            <a:ext cx="43891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Сущность человека – это игра. </a:t>
            </a:r>
          </a:p>
          <a:p>
            <a:r>
              <a:rPr lang="ru-RU" dirty="0"/>
              <a:t>(наряду с разумностью и созидательной спо­собностью)</a:t>
            </a:r>
          </a:p>
          <a:p>
            <a:endParaRPr lang="ru-RU" dirty="0"/>
          </a:p>
          <a:p>
            <a:r>
              <a:rPr lang="ru-RU" dirty="0"/>
              <a:t> Культура «возникает и развивается в игре», имеет иг­ровой характер. Мыслитель распространяет категории игры на процесс понимания текста, картины, спектакля и т. п.</a:t>
            </a:r>
          </a:p>
        </p:txBody>
      </p:sp>
      <p:pic>
        <p:nvPicPr>
          <p:cNvPr id="2054" name="Picture 6" descr="http://book-center.kiev.ua/files/books/2011/366.jpg">
            <a:extLst>
              <a:ext uri="{FF2B5EF4-FFF2-40B4-BE49-F238E27FC236}">
                <a16:creationId xmlns:a16="http://schemas.microsoft.com/office/drawing/2014/main" id="{E8D507D6-1D5F-46E3-BB8D-8263B615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2" y="454370"/>
            <a:ext cx="2025588" cy="318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Гаяне Тавризян о концепциях кризиса культуры Шпенглера и ...">
            <a:extLst>
              <a:ext uri="{FF2B5EF4-FFF2-40B4-BE49-F238E27FC236}">
                <a16:creationId xmlns:a16="http://schemas.microsoft.com/office/drawing/2014/main" id="{F097B3C3-2F1F-453B-864D-C3C9219CF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21" y="1463602"/>
            <a:ext cx="2199675" cy="274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9435B77-4A96-4737-9E89-2656D08A2DA0}"/>
              </a:ext>
            </a:extLst>
          </p:cNvPr>
          <p:cNvSpPr/>
          <p:nvPr/>
        </p:nvSpPr>
        <p:spPr>
          <a:xfrm>
            <a:off x="2692401" y="327150"/>
            <a:ext cx="3741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И. </a:t>
            </a:r>
            <a:r>
              <a:rPr lang="ru-RU" sz="24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Хейзинга</a:t>
            </a:r>
            <a:r>
              <a:rPr lang="ru-RU" sz="24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ru-RU" dirty="0"/>
              <a:t>1872—1945</a:t>
            </a:r>
            <a:r>
              <a:rPr lang="ru-RU" b="1" dirty="0"/>
              <a:t>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FB323C-3B44-44BF-B8BB-D0B9D35F1A04}"/>
              </a:ext>
            </a:extLst>
          </p:cNvPr>
          <p:cNvSpPr/>
          <p:nvPr/>
        </p:nvSpPr>
        <p:spPr>
          <a:xfrm>
            <a:off x="2615979" y="930303"/>
            <a:ext cx="48025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i="1" dirty="0">
                <a:latin typeface="Arial Black" panose="020B0A04020102020204" pitchFamily="34" charset="0"/>
              </a:rPr>
              <a:t>«Человек играющий» </a:t>
            </a:r>
          </a:p>
        </p:txBody>
      </p:sp>
    </p:spTree>
    <p:extLst>
      <p:ext uri="{BB962C8B-B14F-4D97-AF65-F5344CB8AC3E}">
        <p14:creationId xmlns:p14="http://schemas.microsoft.com/office/powerpoint/2010/main" val="3063285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519" y="162128"/>
            <a:ext cx="5580187" cy="398921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rgbClr val="0070C0"/>
                </a:solidFill>
              </a:rPr>
              <a:t>		</a:t>
            </a:r>
            <a:br>
              <a:rPr lang="ru-RU" sz="2800" b="1" dirty="0">
                <a:solidFill>
                  <a:srgbClr val="0070C0"/>
                </a:solidFill>
              </a:rPr>
            </a:br>
            <a:br>
              <a:rPr lang="ru-RU" sz="2800" b="1" dirty="0">
                <a:solidFill>
                  <a:srgbClr val="0070C0"/>
                </a:solidFill>
              </a:rPr>
            </a:br>
            <a:br>
              <a:rPr lang="ru-RU" sz="2800" b="1" dirty="0">
                <a:solidFill>
                  <a:srgbClr val="0070C0"/>
                </a:solidFill>
              </a:rPr>
            </a:br>
            <a:br>
              <a:rPr lang="ru-RU" sz="1400" dirty="0">
                <a:latin typeface="Times New Roman" pitchFamily="18" charset="0"/>
                <a:cs typeface="Times New Roman" pitchFamily="18" charset="0"/>
              </a:rPr>
            </a:br>
            <a:br>
              <a:rPr lang="ru-RU" sz="2800" b="1" dirty="0">
                <a:solidFill>
                  <a:srgbClr val="0070C0"/>
                </a:solidFill>
              </a:rPr>
            </a:br>
            <a:br>
              <a:rPr lang="ru-RU" sz="2800" b="1" dirty="0">
                <a:solidFill>
                  <a:srgbClr val="0070C0"/>
                </a:solidFill>
              </a:rPr>
            </a:br>
            <a:br>
              <a:rPr lang="ru-RU" sz="2800" dirty="0"/>
            </a:br>
            <a:endParaRPr lang="en-US" sz="2800" b="1" dirty="0">
              <a:solidFill>
                <a:srgbClr val="0070C0"/>
              </a:solidFill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748" y="218017"/>
            <a:ext cx="1879600" cy="3430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9863" y="1071340"/>
            <a:ext cx="7454619" cy="46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3412" y="1694587"/>
            <a:ext cx="6454588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ru-RU" b="1" dirty="0">
                <a:solidFill>
                  <a:srgbClr val="0070C0"/>
                </a:solidFill>
              </a:rPr>
            </a:br>
            <a:endParaRPr lang="ru-RU" dirty="0"/>
          </a:p>
        </p:txBody>
      </p:sp>
      <p:pic>
        <p:nvPicPr>
          <p:cNvPr id="2050" name="Picture 2" descr="Виктор Франкл о поисках смысла жизни">
            <a:extLst>
              <a:ext uri="{FF2B5EF4-FFF2-40B4-BE49-F238E27FC236}">
                <a16:creationId xmlns:a16="http://schemas.microsoft.com/office/drawing/2014/main" id="{7BF2DE8C-FC62-4927-86D7-2B4D724D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21" y="703124"/>
            <a:ext cx="3755785" cy="253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7675F4-6500-4D79-8ACB-80B2ECA37439}"/>
              </a:ext>
            </a:extLst>
          </p:cNvPr>
          <p:cNvSpPr/>
          <p:nvPr/>
        </p:nvSpPr>
        <p:spPr>
          <a:xfrm>
            <a:off x="113842" y="99978"/>
            <a:ext cx="723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Ви́ктор</a:t>
            </a:r>
            <a:r>
              <a:rPr lang="ru-RU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b="1" i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Эми́ль</a:t>
            </a:r>
            <a:r>
              <a:rPr lang="ru-RU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b="1" i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Франкл</a:t>
            </a:r>
            <a:r>
              <a:rPr lang="ru-RU" sz="2400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sz="2400" b="1" dirty="0">
                <a:latin typeface="Verdana" panose="020B0604030504040204" pitchFamily="34" charset="0"/>
                <a:ea typeface="Verdana" panose="020B0604030504040204" pitchFamily="34" charset="0"/>
              </a:rPr>
              <a:t>( 1905 — 1997)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EC32B3-AD40-4DA9-9D45-F98475695F2E}"/>
              </a:ext>
            </a:extLst>
          </p:cNvPr>
          <p:cNvSpPr/>
          <p:nvPr/>
        </p:nvSpPr>
        <p:spPr>
          <a:xfrm>
            <a:off x="85231" y="623198"/>
            <a:ext cx="4314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австрийский психиатр, психолог, философ и невролог,</a:t>
            </a:r>
          </a:p>
        </p:txBody>
      </p:sp>
      <p:pic>
        <p:nvPicPr>
          <p:cNvPr id="2052" name="Picture 4" descr="Книга: &quot;Сказать жизни &quot;Да!&quot;. Психолог в концлагере&quot; - Виктор ...">
            <a:extLst>
              <a:ext uri="{FF2B5EF4-FFF2-40B4-BE49-F238E27FC236}">
                <a16:creationId xmlns:a16="http://schemas.microsoft.com/office/drawing/2014/main" id="{F8490FBA-06AF-4D8E-96B8-51463EB76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8" y="1353863"/>
            <a:ext cx="1771725" cy="276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0C71AB4-8B65-4261-9642-F540F763F632}"/>
              </a:ext>
            </a:extLst>
          </p:cNvPr>
          <p:cNvSpPr/>
          <p:nvPr/>
        </p:nvSpPr>
        <p:spPr>
          <a:xfrm>
            <a:off x="2458421" y="3592754"/>
            <a:ext cx="65106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Человек - это существо подчиняющее свою жизнь смыслу.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3210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66B258-B7C6-4CDC-BCD7-CE0453DB6A5A}"/>
              </a:ext>
            </a:extLst>
          </p:cNvPr>
          <p:cNvSpPr/>
          <p:nvPr/>
        </p:nvSpPr>
        <p:spPr>
          <a:xfrm>
            <a:off x="389614" y="763326"/>
            <a:ext cx="8611263" cy="3604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800" b="1" dirty="0">
                <a:solidFill>
                  <a:srgbClr val="FF0000"/>
                </a:solidFill>
              </a:rPr>
              <a:t>Смысл жизни </a:t>
            </a:r>
            <a:r>
              <a:rPr lang="ru-RU" i="1" dirty="0">
                <a:solidFill>
                  <a:srgbClr val="FF0000"/>
                </a:solidFill>
              </a:rPr>
              <a:t>— </a:t>
            </a:r>
            <a:r>
              <a:rPr lang="ru-RU" i="1" dirty="0"/>
              <a:t>это осознаваемая ценность, которой </a:t>
            </a:r>
            <a:r>
              <a:rPr lang="ru-RU" i="1" dirty="0">
                <a:solidFill>
                  <a:srgbClr val="FF0000"/>
                </a:solidFill>
              </a:rPr>
              <a:t>человек подчиняет </a:t>
            </a:r>
            <a:r>
              <a:rPr lang="ru-RU" i="1" dirty="0"/>
              <a:t>свою жизнь, ради чего ставит и осуществляет жизненные цели. </a:t>
            </a:r>
          </a:p>
          <a:p>
            <a:pPr>
              <a:lnSpc>
                <a:spcPct val="150000"/>
              </a:lnSpc>
            </a:pPr>
            <a:endParaRPr lang="ru-RU" i="1" dirty="0"/>
          </a:p>
          <a:p>
            <a:pPr>
              <a:lnSpc>
                <a:spcPct val="150000"/>
              </a:lnSpc>
            </a:pPr>
            <a:r>
              <a:rPr lang="ru-RU" i="1" dirty="0"/>
              <a:t>Вопрос о смысле жизни — это вопрос о смысле смерти человека и о его бессмертии. </a:t>
            </a:r>
          </a:p>
          <a:p>
            <a:pPr>
              <a:lnSpc>
                <a:spcPct val="150000"/>
              </a:lnSpc>
            </a:pPr>
            <a:endParaRPr lang="ru-RU" i="1" dirty="0"/>
          </a:p>
          <a:p>
            <a:pPr>
              <a:lnSpc>
                <a:spcPct val="150000"/>
              </a:lnSpc>
            </a:pPr>
            <a:r>
              <a:rPr lang="ru-RU" i="1" dirty="0"/>
              <a:t>Если человек не оставил после своей жизни тени, значит, его жизнь по отношению к вечности была лишь призрачной.</a:t>
            </a:r>
          </a:p>
        </p:txBody>
      </p:sp>
    </p:spTree>
    <p:extLst>
      <p:ext uri="{BB962C8B-B14F-4D97-AF65-F5344CB8AC3E}">
        <p14:creationId xmlns:p14="http://schemas.microsoft.com/office/powerpoint/2010/main" val="3653021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E02E51-B234-4D4F-9BCF-2CD469511A05}"/>
              </a:ext>
            </a:extLst>
          </p:cNvPr>
          <p:cNvSpPr/>
          <p:nvPr/>
        </p:nvSpPr>
        <p:spPr>
          <a:xfrm>
            <a:off x="182880" y="365760"/>
            <a:ext cx="5931673" cy="411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Макс Шелер </a:t>
            </a:r>
            <a:r>
              <a:rPr lang="ru-RU" sz="2800" b="1" dirty="0"/>
              <a:t>1874 - 1928</a:t>
            </a:r>
          </a:p>
          <a:p>
            <a:r>
              <a:rPr lang="ru-RU" dirty="0"/>
              <a:t>Основатель философской антропологии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>
              <a:solidFill>
                <a:srgbClr val="FF0000"/>
              </a:solidFill>
            </a:endParaRPr>
          </a:p>
          <a:p>
            <a:endParaRPr lang="ru-RU" dirty="0">
              <a:solidFill>
                <a:srgbClr val="FF0000"/>
              </a:solidFill>
            </a:endParaRPr>
          </a:p>
          <a:p>
            <a:r>
              <a:rPr lang="ru-RU" sz="2000" b="1" i="1" dirty="0">
                <a:solidFill>
                  <a:srgbClr val="FF0000"/>
                </a:solidFill>
              </a:rPr>
              <a:t>"Человек это относительный </a:t>
            </a:r>
            <a:r>
              <a:rPr lang="ru-RU" sz="2000" b="1" i="1" u="sng" dirty="0">
                <a:solidFill>
                  <a:srgbClr val="FF0000"/>
                </a:solidFill>
              </a:rPr>
              <a:t>аскет</a:t>
            </a:r>
            <a:r>
              <a:rPr lang="ru-RU" sz="2000" b="1" i="1" dirty="0">
                <a:solidFill>
                  <a:srgbClr val="FF0000"/>
                </a:solidFill>
              </a:rPr>
              <a:t> жизни»</a:t>
            </a:r>
            <a:endParaRPr lang="ru-RU" i="1" dirty="0">
              <a:solidFill>
                <a:srgbClr val="FF0000"/>
              </a:solidFill>
            </a:endParaRPr>
          </a:p>
          <a:p>
            <a:endParaRPr lang="ru-RU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ru-RU" dirty="0"/>
              <a:t>Человек - живое существо, наделенное чувствами,  верой и  разумом. Человек – носитель духа, подавляющий и вытесняющий импульсы человеческих влечений, принципиально аскетически.</a:t>
            </a:r>
          </a:p>
        </p:txBody>
      </p:sp>
      <p:pic>
        <p:nvPicPr>
          <p:cNvPr id="1026" name="Picture 2" descr="Шелер Макс электронные книги, биография.">
            <a:extLst>
              <a:ext uri="{FF2B5EF4-FFF2-40B4-BE49-F238E27FC236}">
                <a16:creationId xmlns:a16="http://schemas.microsoft.com/office/drawing/2014/main" id="{A66E4EF6-8D57-44E7-8942-1A65A971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53" y="957651"/>
            <a:ext cx="2300889" cy="328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8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pic>
        <p:nvPicPr>
          <p:cNvPr id="6" name="Picture 2" descr="Автор: Бодрийяр Жан | новинки 2023 | книжный интернет ...">
            <a:extLst>
              <a:ext uri="{FF2B5EF4-FFF2-40B4-BE49-F238E27FC236}">
                <a16:creationId xmlns:a16="http://schemas.microsoft.com/office/drawing/2014/main" id="{A95CB105-6E8A-4BB5-BA43-0A6CF499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47" y="504094"/>
            <a:ext cx="3523822" cy="39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473C416-ED74-4A30-8DC2-927CCEB2C625}"/>
              </a:ext>
            </a:extLst>
          </p:cNvPr>
          <p:cNvSpPr/>
          <p:nvPr/>
        </p:nvSpPr>
        <p:spPr>
          <a:xfrm>
            <a:off x="170121" y="233916"/>
            <a:ext cx="5892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Жан </a:t>
            </a:r>
            <a:r>
              <a:rPr lang="ru-RU" sz="2400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Бодрийя́р</a:t>
            </a:r>
            <a:r>
              <a:rPr lang="ru-RU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  <a:r>
              <a:rPr lang="ru-RU" dirty="0"/>
              <a:t>1929 — 2007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39F4FC-601E-4EF0-8438-85DA19757F3B}"/>
              </a:ext>
            </a:extLst>
          </p:cNvPr>
          <p:cNvSpPr/>
          <p:nvPr/>
        </p:nvSpPr>
        <p:spPr>
          <a:xfrm>
            <a:off x="269358" y="1382233"/>
            <a:ext cx="6588642" cy="26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Общество потребления. </a:t>
            </a:r>
            <a:endParaRPr lang="ru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Общество создает одни симулякры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Человек - это симулякр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(Подобие без образа)</a:t>
            </a:r>
            <a:endParaRPr lang="ru-RU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683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39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" y="248288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CE237BF-7F06-45AC-AC94-E4BDC57E8E03}"/>
              </a:ext>
            </a:extLst>
          </p:cNvPr>
          <p:cNvSpPr/>
          <p:nvPr/>
        </p:nvSpPr>
        <p:spPr>
          <a:xfrm>
            <a:off x="89827" y="574338"/>
            <a:ext cx="719848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«Симулякр — это </a:t>
            </a:r>
            <a:r>
              <a:rPr lang="ru-RU" sz="2400" b="1" dirty="0" err="1">
                <a:solidFill>
                  <a:srgbClr val="FF0000"/>
                </a:solidFill>
              </a:rPr>
              <a:t>псевдовещь</a:t>
            </a:r>
            <a:r>
              <a:rPr lang="ru-RU" dirty="0"/>
              <a:t>, </a:t>
            </a:r>
          </a:p>
          <a:p>
            <a:r>
              <a:rPr lang="ru-RU" dirty="0"/>
              <a:t>замещающая „агонизирующую реальность“ </a:t>
            </a:r>
            <a:r>
              <a:rPr lang="ru-RU" dirty="0" err="1"/>
              <a:t>постреальностью</a:t>
            </a:r>
            <a:r>
              <a:rPr lang="ru-RU" dirty="0"/>
              <a:t> посредством симуляции». </a:t>
            </a:r>
          </a:p>
          <a:p>
            <a:endParaRPr lang="ru-RU" dirty="0"/>
          </a:p>
        </p:txBody>
      </p:sp>
      <p:pic>
        <p:nvPicPr>
          <p:cNvPr id="5122" name="Picture 2" descr="Глобус ᐈ отзывы сотрудников о работе в компании 2022-2023 / отзывы о  работодателях">
            <a:extLst>
              <a:ext uri="{FF2B5EF4-FFF2-40B4-BE49-F238E27FC236}">
                <a16:creationId xmlns:a16="http://schemas.microsoft.com/office/drawing/2014/main" id="{5571B7BC-DC4A-4D55-9AD1-44787FA81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327" y="82253"/>
            <a:ext cx="2718712" cy="171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Глобус 15 лет | Сеть гипермаркетов «Глобус»">
            <a:extLst>
              <a:ext uri="{FF2B5EF4-FFF2-40B4-BE49-F238E27FC236}">
                <a16:creationId xmlns:a16="http://schemas.microsoft.com/office/drawing/2014/main" id="{1A1E5758-B41E-4FF9-8F4A-1CA6B7E2B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1" y="1940002"/>
            <a:ext cx="3421343" cy="19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ECD1AB6-ED1D-4C3F-A4BE-FA8EC6980F9F}"/>
              </a:ext>
            </a:extLst>
          </p:cNvPr>
          <p:cNvSpPr/>
          <p:nvPr/>
        </p:nvSpPr>
        <p:spPr>
          <a:xfrm>
            <a:off x="3718938" y="2033035"/>
            <a:ext cx="5109056" cy="966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симулякр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это изображение без оригинала, репрезентация чего-то, что на самом деле не существует.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156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pic>
        <p:nvPicPr>
          <p:cNvPr id="1026" name="Picture 2" descr="http://www.reina-sophia.ru/images/4-4.jpg">
            <a:extLst>
              <a:ext uri="{FF2B5EF4-FFF2-40B4-BE49-F238E27FC236}">
                <a16:creationId xmlns:a16="http://schemas.microsoft.com/office/drawing/2014/main" id="{DD91ECFE-5599-413E-94B5-C46864B4C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" y="339937"/>
            <a:ext cx="3882570" cy="37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AF6CD3-1AD7-4347-8CBB-6C337010ED8D}"/>
              </a:ext>
            </a:extLst>
          </p:cNvPr>
          <p:cNvSpPr/>
          <p:nvPr/>
        </p:nvSpPr>
        <p:spPr>
          <a:xfrm>
            <a:off x="4042229" y="179348"/>
            <a:ext cx="5018099" cy="4618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 Протагор считал, что познание есть дело исключительно личное для каждого человека.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Не существует общего мнения о мире, ведь </a:t>
            </a:r>
            <a:r>
              <a:rPr lang="ru-RU" b="1" i="1" dirty="0">
                <a:solidFill>
                  <a:srgbClr val="000000"/>
                </a:solidFill>
                <a:latin typeface="Arial" panose="020B0604020202020204" pitchFamily="34" charset="0"/>
              </a:rPr>
              <a:t>каждый познает его по-своему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и сам для себя, определяет истинную цену своего познания. Ему принадлежит знаменитая фраза: </a:t>
            </a:r>
            <a:r>
              <a:rPr lang="ru-RU" i="1" dirty="0">
                <a:solidFill>
                  <a:srgbClr val="000000"/>
                </a:solidFill>
                <a:latin typeface="Arial" panose="020B0604020202020204" pitchFamily="34" charset="0"/>
              </a:rPr>
              <a:t>«Человек есть мера всех вещей»,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говорящая о том у человека нет другого критерия истинности познания мира кроме себя самого.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518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742953" y="921229"/>
            <a:ext cx="3537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pic>
        <p:nvPicPr>
          <p:cNvPr id="4102" name="Picture 6" descr="https://avatars.mds.yandex.net/get-zen_doc/1704910/pub_5fbcc46d4b9b1b331db52442_5fbcc8c7d81aaf181b6e5346/scale_1200">
            <a:extLst>
              <a:ext uri="{FF2B5EF4-FFF2-40B4-BE49-F238E27FC236}">
                <a16:creationId xmlns:a16="http://schemas.microsoft.com/office/drawing/2014/main" id="{B13459E9-6422-4514-989A-50A905CF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439" y="119516"/>
            <a:ext cx="4337986" cy="30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avatars.mds.yandex.net/get-zen_doc/169683/pub_5d6ff7d4ec575b00ac09eeb0_5d6ffbf9bc251400ade4e106/scale_1200">
            <a:extLst>
              <a:ext uri="{FF2B5EF4-FFF2-40B4-BE49-F238E27FC236}">
                <a16:creationId xmlns:a16="http://schemas.microsoft.com/office/drawing/2014/main" id="{004749EB-CC11-41CA-9B90-F7546D87B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16312"/>
            <a:ext cx="5076304" cy="338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36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pic>
        <p:nvPicPr>
          <p:cNvPr id="9" name="Picture 2" descr="Гі Дебор — Вікіпедія">
            <a:extLst>
              <a:ext uri="{FF2B5EF4-FFF2-40B4-BE49-F238E27FC236}">
                <a16:creationId xmlns:a16="http://schemas.microsoft.com/office/drawing/2014/main" id="{AA4D3C6C-1AF4-43A5-8986-79AF4C679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08" y="1034792"/>
            <a:ext cx="333375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015789-B91D-41BB-B31B-5EE9606C58F5}"/>
              </a:ext>
            </a:extLst>
          </p:cNvPr>
          <p:cNvSpPr/>
          <p:nvPr/>
        </p:nvSpPr>
        <p:spPr>
          <a:xfrm>
            <a:off x="236071" y="333153"/>
            <a:ext cx="6621929" cy="1270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solidFill>
                  <a:srgbClr val="FF0000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 Дебор </a:t>
            </a:r>
            <a:r>
              <a:rPr lang="ru-RU" dirty="0"/>
              <a:t>1831 – 1994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«Общество спектакля» 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Быть, иметь… казаться… производить эффект… 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E17E121-9116-4D86-995B-A655A16B6EB6}"/>
              </a:ext>
            </a:extLst>
          </p:cNvPr>
          <p:cNvSpPr/>
          <p:nvPr/>
        </p:nvSpPr>
        <p:spPr>
          <a:xfrm>
            <a:off x="163033" y="1807824"/>
            <a:ext cx="5054009" cy="282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Соответствие имиджу. Бренды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 делаем покупки не потому, что нуждаемся в вещах, не из-за их полезных для нас свойств, а ради имиджа, для того, чтобы соответствовать определенному условному имиджу.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Вся жизнь превращается в спектакль.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Человек – это производитель эффектов.</a:t>
            </a:r>
            <a:endParaRPr lang="ru-RU" sz="20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306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екламы напитков - 57 фото | Pepsi, Pepsi logo, Hd picture">
            <a:extLst>
              <a:ext uri="{FF2B5EF4-FFF2-40B4-BE49-F238E27FC236}">
                <a16:creationId xmlns:a16="http://schemas.microsoft.com/office/drawing/2014/main" id="{9F186FE1-6F7E-4E96-B302-A397CE59E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" y="64604"/>
            <a:ext cx="9144000" cy="501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AF4F2A3-A205-4E96-8875-39E80D134C8A}"/>
              </a:ext>
            </a:extLst>
          </p:cNvPr>
          <p:cNvSpPr/>
          <p:nvPr/>
        </p:nvSpPr>
        <p:spPr>
          <a:xfrm>
            <a:off x="413468" y="278296"/>
            <a:ext cx="8730532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 err="1">
                <a:solidFill>
                  <a:srgbClr val="FF0000"/>
                </a:solidFill>
                <a:highlight>
                  <a:srgbClr val="FFFF00"/>
                </a:highlight>
                <a:latin typeface="Google Sans"/>
              </a:rPr>
              <a:t>И́мидж</a:t>
            </a:r>
            <a:r>
              <a:rPr lang="ru-RU" sz="2000" b="1" dirty="0">
                <a:solidFill>
                  <a:srgbClr val="FF0000"/>
                </a:solidFill>
                <a:highlight>
                  <a:srgbClr val="FFFF00"/>
                </a:highlight>
                <a:latin typeface="Google Sans"/>
              </a:rPr>
              <a:t> (от англ. </a:t>
            </a:r>
            <a:r>
              <a:rPr lang="ru-RU" sz="2000" b="1" dirty="0" err="1">
                <a:solidFill>
                  <a:srgbClr val="FF0000"/>
                </a:solidFill>
                <a:highlight>
                  <a:srgbClr val="FFFF00"/>
                </a:highlight>
                <a:latin typeface="Google Sans"/>
              </a:rPr>
              <a:t>image</a:t>
            </a:r>
            <a:r>
              <a:rPr lang="ru-RU" sz="2000" b="1" dirty="0">
                <a:solidFill>
                  <a:srgbClr val="FF0000"/>
                </a:solidFill>
                <a:highlight>
                  <a:srgbClr val="FFFF00"/>
                </a:highlight>
                <a:latin typeface="Google Sans"/>
              </a:rPr>
              <a:t> [ˈ</a:t>
            </a:r>
            <a:r>
              <a:rPr lang="ru-RU" sz="2000" b="1" dirty="0" err="1">
                <a:solidFill>
                  <a:srgbClr val="FF0000"/>
                </a:solidFill>
                <a:highlight>
                  <a:srgbClr val="FFFF00"/>
                </a:highlight>
                <a:latin typeface="Google Sans"/>
              </a:rPr>
              <a:t>ɪmɪdʒ</a:t>
            </a:r>
            <a:r>
              <a:rPr lang="ru-RU" sz="2000" b="1" dirty="0">
                <a:solidFill>
                  <a:srgbClr val="FF0000"/>
                </a:solidFill>
                <a:highlight>
                  <a:srgbClr val="FFFF00"/>
                </a:highlight>
                <a:latin typeface="Google Sans"/>
              </a:rPr>
              <a:t>] — «образ», «изображение», «отражение») — совокупность представлений, сложившихся в общественном мнении о том, как должен вести себя человек в соответствии со своим статусом.</a:t>
            </a:r>
            <a:endParaRPr lang="ru-RU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843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pic>
        <p:nvPicPr>
          <p:cNvPr id="2050" name="Picture 2" descr="Фёдор Гиренок">
            <a:extLst>
              <a:ext uri="{FF2B5EF4-FFF2-40B4-BE49-F238E27FC236}">
                <a16:creationId xmlns:a16="http://schemas.microsoft.com/office/drawing/2014/main" id="{A254B8E9-D7CA-47E1-93F7-7F47955A2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59" y="1073592"/>
            <a:ext cx="2411145" cy="361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5E5BBD-EBCC-4DA3-8C33-723ED66D42DF}"/>
              </a:ext>
            </a:extLst>
          </p:cNvPr>
          <p:cNvSpPr/>
          <p:nvPr/>
        </p:nvSpPr>
        <p:spPr>
          <a:xfrm>
            <a:off x="214686" y="310102"/>
            <a:ext cx="62290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Гиренок</a:t>
            </a:r>
            <a:r>
              <a:rPr lang="ru-RU" sz="24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 Федор Иванович </a:t>
            </a:r>
            <a:r>
              <a:rPr lang="ru-RU" sz="2400" b="1" dirty="0"/>
              <a:t>(р.1948)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A29765-33B9-46C0-B3FC-A441FDC0C3C7}"/>
              </a:ext>
            </a:extLst>
          </p:cNvPr>
          <p:cNvSpPr/>
          <p:nvPr/>
        </p:nvSpPr>
        <p:spPr>
          <a:xfrm>
            <a:off x="214686" y="1463040"/>
            <a:ext cx="5454594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i="1" dirty="0">
                <a:solidFill>
                  <a:srgbClr val="FF0000"/>
                </a:solidFill>
              </a:rPr>
              <a:t>Человек – это не цифра.</a:t>
            </a:r>
          </a:p>
          <a:p>
            <a:pPr>
              <a:lnSpc>
                <a:spcPct val="150000"/>
              </a:lnSpc>
            </a:pPr>
            <a:endParaRPr lang="ru-RU" sz="2000" i="1" dirty="0"/>
          </a:p>
          <a:p>
            <a:pPr>
              <a:lnSpc>
                <a:spcPct val="150000"/>
              </a:lnSpc>
            </a:pPr>
            <a:r>
              <a:rPr lang="ru-RU" sz="2000" b="1" i="1" dirty="0">
                <a:solidFill>
                  <a:srgbClr val="FF0000"/>
                </a:solidFill>
              </a:rPr>
              <a:t>Человек - это галлюцинация, </a:t>
            </a:r>
          </a:p>
          <a:p>
            <a:pPr>
              <a:lnSpc>
                <a:spcPct val="150000"/>
              </a:lnSpc>
            </a:pPr>
            <a:r>
              <a:rPr lang="ru-RU" sz="2000" i="1" dirty="0"/>
              <a:t>и способность подчинять жизнь своей галлюцинации.</a:t>
            </a:r>
          </a:p>
        </p:txBody>
      </p:sp>
    </p:spTree>
    <p:extLst>
      <p:ext uri="{BB962C8B-B14F-4D97-AF65-F5344CB8AC3E}">
        <p14:creationId xmlns:p14="http://schemas.microsoft.com/office/powerpoint/2010/main" val="2089707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44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6210"/>
            <a:ext cx="9073116" cy="4390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7741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A92D174-30BE-4C52-809D-A32D209D020D}"/>
              </a:ext>
            </a:extLst>
          </p:cNvPr>
          <p:cNvSpPr/>
          <p:nvPr/>
        </p:nvSpPr>
        <p:spPr>
          <a:xfrm>
            <a:off x="219743" y="296866"/>
            <a:ext cx="8236686" cy="53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800" dirty="0">
              <a:solidFill>
                <a:srgbClr val="FF0000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DB8D0C1-1F42-462C-B529-8A6CE57C9F20}"/>
              </a:ext>
            </a:extLst>
          </p:cNvPr>
          <p:cNvSpPr/>
          <p:nvPr/>
        </p:nvSpPr>
        <p:spPr>
          <a:xfrm>
            <a:off x="250440" y="361890"/>
            <a:ext cx="5854746" cy="4177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b="1" i="1" dirty="0">
                <a:solidFill>
                  <a:srgbClr val="FF0000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«Человек есть тайна.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Ее надо разгадать.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если будешь разгадывать ее всю жизнь, то не говори, что потерял время;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 занимаюсь этой тайной всю жизнь,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ru-RU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ибо хочу быть человеком».</a:t>
            </a:r>
            <a:endParaRPr lang="ru-RU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Федор Михайлович Достоевский</a:t>
            </a:r>
            <a:endParaRPr lang="ru-RU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i="1" dirty="0"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(1821 -1881) </a:t>
            </a:r>
            <a:endParaRPr lang="ru-RU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2C767F7-E1E4-448B-9AA2-63EDCBEC0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586" y="361890"/>
            <a:ext cx="2579340" cy="393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75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pic>
        <p:nvPicPr>
          <p:cNvPr id="7" name="Picture 2" descr="Отчуждение» - портреты, каких вы еще никогда не видели - Photar.ru">
            <a:extLst>
              <a:ext uri="{FF2B5EF4-FFF2-40B4-BE49-F238E27FC236}">
                <a16:creationId xmlns:a16="http://schemas.microsoft.com/office/drawing/2014/main" id="{A028499D-F72B-4E66-A867-A28696C86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29" y="0"/>
            <a:ext cx="66579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78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0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20120" r="37119"/>
          <a:stretch/>
        </p:blipFill>
        <p:spPr>
          <a:xfrm>
            <a:off x="4855308" y="0"/>
            <a:ext cx="4288692" cy="4928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3002"/>
            <a:ext cx="9144002" cy="41100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4094" y="3083859"/>
            <a:ext cx="8116740" cy="1403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spc="300" dirty="0">
                <a:solidFill>
                  <a:schemeClr val="bg1"/>
                </a:solidFill>
                <a:latin typeface="Trebuchet MS"/>
                <a:cs typeface="Trebuchet MS"/>
              </a:rPr>
              <a:t>Спасибо за внимание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359703" y="931626"/>
            <a:ext cx="4687154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681198"/>
            <a:ext cx="2958913" cy="540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9308" y="4722650"/>
            <a:ext cx="4708770" cy="489233"/>
          </a:xfrm>
          <a:prstGeom prst="rect">
            <a:avLst/>
          </a:prstGeom>
          <a:solidFill>
            <a:srgbClr val="008F3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29715" y="4747948"/>
            <a:ext cx="4313515" cy="415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700" i="1" dirty="0">
                <a:solidFill>
                  <a:schemeClr val="bg1"/>
                </a:solidFill>
                <a:latin typeface="Trebuchet MS"/>
                <a:cs typeface="Trebuchet MS"/>
              </a:rPr>
              <a:t>Философия</a:t>
            </a:r>
            <a:endParaRPr lang="en-US" sz="1700" i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7852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77571"/>
            <a:ext cx="2411146" cy="44004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7C56ADB-43CB-4944-92C2-3A706C6BDC01}"/>
              </a:ext>
            </a:extLst>
          </p:cNvPr>
          <p:cNvSpPr/>
          <p:nvPr/>
        </p:nvSpPr>
        <p:spPr>
          <a:xfrm>
            <a:off x="294198" y="453225"/>
            <a:ext cx="8571507" cy="3913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solidFill>
                  <a:srgbClr val="000000"/>
                </a:solidFill>
                <a:latin typeface="Times New Roman Cyr" panose="02020603050405020304" pitchFamily="18" charset="0"/>
              </a:rPr>
              <a:t>человек при оценке-взгляде на вещи не может выпрыгнуть из самого себя, из своей «шкуры», быть стопроцентно беспристрастным, объективным, что в свои мысли-суждения он всегда вносит частицу себя, своей субъективности (и как индивидуум, и как представитель той или иной общности, и как представитель всего рода человеческого).</a:t>
            </a:r>
          </a:p>
          <a:p>
            <a:pPr algn="ctr">
              <a:lnSpc>
                <a:spcPct val="150000"/>
              </a:lnSpc>
            </a:pPr>
            <a:r>
              <a:rPr lang="ru-RU" sz="2400" b="1" dirty="0">
                <a:solidFill>
                  <a:srgbClr val="FF0000"/>
                </a:solidFill>
                <a:latin typeface="Times New Roman Cyr" panose="02020603050405020304" pitchFamily="18" charset="0"/>
              </a:rPr>
              <a:t>ОБЪЕКТИВНОЕ ЗНАНИЕ НЕ ВОЗМОЖНО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5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DBE3C51-9ECD-4071-AA27-85D9F3BEE477}"/>
              </a:ext>
            </a:extLst>
          </p:cNvPr>
          <p:cNvSpPr/>
          <p:nvPr/>
        </p:nvSpPr>
        <p:spPr>
          <a:xfrm>
            <a:off x="145143" y="696686"/>
            <a:ext cx="6712857" cy="241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0000"/>
                </a:solidFill>
                <a:latin typeface="Times New Roman Cyr" panose="02020603050405020304" pitchFamily="18" charset="0"/>
              </a:rPr>
              <a:t>Шекспир Ульям (1564 – 1616):</a:t>
            </a:r>
          </a:p>
          <a:p>
            <a:endParaRPr lang="ru-RU" dirty="0">
              <a:solidFill>
                <a:srgbClr val="000000"/>
              </a:solidFill>
              <a:latin typeface="Times New Roman Cyr" panose="02020603050405020304" pitchFamily="18" charset="0"/>
            </a:endParaRPr>
          </a:p>
          <a:p>
            <a:pPr>
              <a:lnSpc>
                <a:spcPct val="150000"/>
              </a:lnSpc>
            </a:pPr>
            <a:br>
              <a:rPr lang="ru-RU" dirty="0"/>
            </a:br>
            <a:r>
              <a:rPr lang="ru-RU" b="1" i="1" dirty="0">
                <a:solidFill>
                  <a:srgbClr val="FF0000"/>
                </a:solidFill>
                <a:latin typeface="Times New Roman Cyr" panose="02020603050405020304" pitchFamily="18" charset="0"/>
              </a:rPr>
              <a:t>И видит он в любом из ближних ложь,</a:t>
            </a:r>
            <a:br>
              <a:rPr lang="ru-RU" b="1" i="1" dirty="0">
                <a:solidFill>
                  <a:srgbClr val="FF0000"/>
                </a:solidFill>
              </a:rPr>
            </a:br>
            <a:r>
              <a:rPr lang="ru-RU" b="1" i="1" dirty="0">
                <a:solidFill>
                  <a:srgbClr val="FF0000"/>
                </a:solidFill>
                <a:latin typeface="Times New Roman Cyr" panose="02020603050405020304" pitchFamily="18" charset="0"/>
              </a:rPr>
              <a:t>Поскольку ближний на него похож.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Times New Roman Cyr" panose="02020603050405020304" pitchFamily="18" charset="0"/>
              </a:rPr>
              <a:t>Сонет № 121</a:t>
            </a:r>
            <a:endParaRPr lang="ru-RU" dirty="0"/>
          </a:p>
        </p:txBody>
      </p:sp>
      <p:pic>
        <p:nvPicPr>
          <p:cNvPr id="5122" name="Picture 2" descr="https://i.pinimg.com/736x/94/3d/a1/943da14590ab36e5b36c9d9381eb3502.jpg">
            <a:extLst>
              <a:ext uri="{FF2B5EF4-FFF2-40B4-BE49-F238E27FC236}">
                <a16:creationId xmlns:a16="http://schemas.microsoft.com/office/drawing/2014/main" id="{791F94C1-17AF-4633-9727-ABE03C3FE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686" y="957651"/>
            <a:ext cx="2734835" cy="364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3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8E83E9-0980-4C8B-9F03-7A90BE019B20}"/>
              </a:ext>
            </a:extLst>
          </p:cNvPr>
          <p:cNvSpPr/>
          <p:nvPr/>
        </p:nvSpPr>
        <p:spPr>
          <a:xfrm>
            <a:off x="290286" y="957651"/>
            <a:ext cx="587992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 Cyr" panose="02020603050405020304" pitchFamily="18" charset="0"/>
              </a:rPr>
              <a:t>Давно подмечена зависимость оценки мира, других людей от того, каков сам человек. </a:t>
            </a:r>
          </a:p>
          <a:p>
            <a:endParaRPr lang="ru-RU" dirty="0">
              <a:solidFill>
                <a:srgbClr val="000000"/>
              </a:solidFill>
              <a:latin typeface="Times New Roman Cyr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b="1" i="1" dirty="0">
                <a:solidFill>
                  <a:srgbClr val="FF0000"/>
                </a:solidFill>
                <a:latin typeface="Times New Roman Cyr" panose="02020603050405020304" pitchFamily="18" charset="0"/>
              </a:rPr>
              <a:t>«Мир жалок лишь для жалкого человека, </a:t>
            </a:r>
          </a:p>
          <a:p>
            <a:pPr>
              <a:lnSpc>
                <a:spcPct val="150000"/>
              </a:lnSpc>
            </a:pPr>
            <a:r>
              <a:rPr lang="ru-RU" b="1" i="1" dirty="0">
                <a:solidFill>
                  <a:srgbClr val="FF0000"/>
                </a:solidFill>
                <a:latin typeface="Times New Roman Cyr" panose="02020603050405020304" pitchFamily="18" charset="0"/>
              </a:rPr>
              <a:t>мир пуст лишь для пустого человека». </a:t>
            </a:r>
          </a:p>
          <a:p>
            <a:endParaRPr lang="ru-RU" dirty="0">
              <a:solidFill>
                <a:srgbClr val="000000"/>
              </a:solidFill>
              <a:latin typeface="Times New Roman Cyr" panose="02020603050405020304" pitchFamily="18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Times New Roman Cyr" panose="02020603050405020304" pitchFamily="18" charset="0"/>
              </a:rPr>
              <a:t>Человек представляет мир таким, каков он сам.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000000"/>
                </a:solidFill>
                <a:latin typeface="Times New Roman Cyr" panose="02020603050405020304" pitchFamily="18" charset="0"/>
              </a:rPr>
              <a:t>Если он представляет мир полным зла, то скорее всего сам таков или считает себя жертвой, пребывает в состоянии постоянной душевной дисгармонии (тревоги, беспокойства, недовольства).</a:t>
            </a:r>
            <a:endParaRPr lang="ru-RU" dirty="0"/>
          </a:p>
        </p:txBody>
      </p:sp>
      <p:pic>
        <p:nvPicPr>
          <p:cNvPr id="3074" name="Picture 2" descr="https://i5.walmartimages.com/asr/e10088b0-21c3-4f5c-97d4-854abeb6d05c_1.ce4a0fdb8082a54efcebe2804ff38128.jpeg">
            <a:extLst>
              <a:ext uri="{FF2B5EF4-FFF2-40B4-BE49-F238E27FC236}">
                <a16:creationId xmlns:a16="http://schemas.microsoft.com/office/drawing/2014/main" id="{6E30E829-95AE-4388-808E-BD3FC97B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235" y="957650"/>
            <a:ext cx="2953709" cy="352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04EB15E-6086-4E46-A326-F6BA3C2C73A6}"/>
              </a:ext>
            </a:extLst>
          </p:cNvPr>
          <p:cNvSpPr/>
          <p:nvPr/>
        </p:nvSpPr>
        <p:spPr>
          <a:xfrm>
            <a:off x="580571" y="123371"/>
            <a:ext cx="4758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Times New Roman Cyr" panose="02020603050405020304" pitchFamily="18" charset="0"/>
              </a:rPr>
              <a:t>Людвиг Фейербах 1804-1872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6195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5805DC4-58FA-413B-8BAE-25772FD5204A}"/>
              </a:ext>
            </a:extLst>
          </p:cNvPr>
          <p:cNvSpPr/>
          <p:nvPr/>
        </p:nvSpPr>
        <p:spPr>
          <a:xfrm>
            <a:off x="111283" y="198397"/>
            <a:ext cx="8865804" cy="434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rgbClr val="000000"/>
                </a:solidFill>
                <a:latin typeface="Times New Roman Cyr" panose="02020603050405020304" pitchFamily="18" charset="0"/>
              </a:rPr>
              <a:t>ИНФОРМАЦИЯ ВСЕГДА ПОДАЕТСЯ В АСПЕКТЕ ОЦЕНКИ-ОТНОШЕНИЯ 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Times New Roman Cyr" panose="02020603050405020304" pitchFamily="18" charset="0"/>
              </a:rPr>
              <a:t>К МИРУ (СИТУАЦИИ, ФАКТАМ)</a:t>
            </a:r>
            <a:br>
              <a:rPr lang="ru-RU" dirty="0"/>
            </a:br>
            <a:endParaRPr lang="ru-RU" dirty="0"/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000000"/>
                </a:solidFill>
                <a:latin typeface="Times New Roman Cyr" panose="02020603050405020304" pitchFamily="18" charset="0"/>
              </a:rPr>
              <a:t>Франсуа де Ларошфуко (</a:t>
            </a:r>
            <a:r>
              <a:rPr lang="ru-RU" sz="2400" b="1" dirty="0"/>
              <a:t>1613 – 1680)</a:t>
            </a:r>
            <a:br>
              <a:rPr lang="ru-RU" sz="2400" b="1" dirty="0"/>
            </a:br>
            <a:r>
              <a:rPr lang="ru-RU" b="1" i="1" dirty="0">
                <a:solidFill>
                  <a:srgbClr val="FF0000"/>
                </a:solidFill>
                <a:latin typeface="Times New Roman Cyr" panose="02020603050405020304" pitchFamily="18" charset="0"/>
              </a:rPr>
              <a:t>Все, что посылает нам судьба, </a:t>
            </a:r>
          </a:p>
          <a:p>
            <a:pPr>
              <a:lnSpc>
                <a:spcPct val="150000"/>
              </a:lnSpc>
            </a:pPr>
            <a:r>
              <a:rPr lang="ru-RU" b="1" i="1" dirty="0">
                <a:solidFill>
                  <a:srgbClr val="FF0000"/>
                </a:solidFill>
                <a:latin typeface="Times New Roman Cyr" panose="02020603050405020304" pitchFamily="18" charset="0"/>
              </a:rPr>
              <a:t>мы оцениваем в зависимости </a:t>
            </a:r>
          </a:p>
          <a:p>
            <a:pPr>
              <a:lnSpc>
                <a:spcPct val="150000"/>
              </a:lnSpc>
            </a:pPr>
            <a:r>
              <a:rPr lang="ru-RU" b="1" i="1" dirty="0">
                <a:solidFill>
                  <a:srgbClr val="FF0000"/>
                </a:solidFill>
                <a:latin typeface="Times New Roman Cyr" panose="02020603050405020304" pitchFamily="18" charset="0"/>
              </a:rPr>
              <a:t>от расположения духа.</a:t>
            </a:r>
            <a:br>
              <a:rPr lang="ru-RU" b="1" i="1" dirty="0">
                <a:solidFill>
                  <a:srgbClr val="FF0000"/>
                </a:solidFill>
              </a:rPr>
            </a:br>
            <a:r>
              <a:rPr lang="ru-RU" dirty="0">
                <a:solidFill>
                  <a:srgbClr val="000000"/>
                </a:solidFill>
                <a:latin typeface="Times New Roman Cyr" panose="02020603050405020304" pitchFamily="18" charset="0"/>
              </a:rPr>
              <a:t>               </a:t>
            </a:r>
            <a:br>
              <a:rPr lang="ru-RU" dirty="0"/>
            </a:br>
            <a:r>
              <a:rPr lang="ru-RU" dirty="0">
                <a:solidFill>
                  <a:srgbClr val="000000"/>
                </a:solidFill>
                <a:latin typeface="Times New Roman Cyr" panose="02020603050405020304" pitchFamily="18" charset="0"/>
              </a:rPr>
              <a:t>Это значит, что не может быть абсолютно объективной информации. Она всегда окрашена в тот или иной субъективный цвет, например, оптимизма или пессимизма.</a:t>
            </a:r>
            <a:endParaRPr lang="ru-RU" dirty="0"/>
          </a:p>
        </p:txBody>
      </p:sp>
      <p:pic>
        <p:nvPicPr>
          <p:cNvPr id="6146" name="Picture 2" descr="https://xochu-vse-znat.ru/wp-content/uploads/2017/09/mini-81.jpg">
            <a:extLst>
              <a:ext uri="{FF2B5EF4-FFF2-40B4-BE49-F238E27FC236}">
                <a16:creationId xmlns:a16="http://schemas.microsoft.com/office/drawing/2014/main" id="{AEAC8EDC-F466-4B53-A1CE-D719B69C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757" y="785585"/>
            <a:ext cx="3760243" cy="287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5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pic>
        <p:nvPicPr>
          <p:cNvPr id="7170" name="Picture 2" descr="https://get.pxhere.com/photo/man-sun-photography-male-guy-portrait-ceremony-photograph-portrait-photography-1409817.jpg">
            <a:extLst>
              <a:ext uri="{FF2B5EF4-FFF2-40B4-BE49-F238E27FC236}">
                <a16:creationId xmlns:a16="http://schemas.microsoft.com/office/drawing/2014/main" id="{8965CE24-CC05-4423-87EA-1E88E0D4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2" y="737631"/>
            <a:ext cx="5637223" cy="385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9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1436</Words>
  <Application>Microsoft Office PowerPoint</Application>
  <PresentationFormat>Экран (16:9)</PresentationFormat>
  <Paragraphs>316</Paragraphs>
  <Slides>47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60" baseType="lpstr">
      <vt:lpstr>Arial</vt:lpstr>
      <vt:lpstr>Arial Black</vt:lpstr>
      <vt:lpstr>Calibri</vt:lpstr>
      <vt:lpstr>Georgia</vt:lpstr>
      <vt:lpstr>Google Sans</vt:lpstr>
      <vt:lpstr>Roboto</vt:lpstr>
      <vt:lpstr>Times New Roman</vt:lpstr>
      <vt:lpstr>Times New Roman Cyr</vt:lpstr>
      <vt:lpstr>Trebuchet MS</vt:lpstr>
      <vt:lpstr>Trebuchet MS</vt:lpstr>
      <vt:lpstr>Verdana</vt:lpstr>
      <vt:lpstr>Wingdings</vt:lpstr>
      <vt:lpstr>Office Theme</vt:lpstr>
      <vt:lpstr>Презентация PowerPoint</vt:lpstr>
      <vt:lpstr>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Креационизм  </vt:lpstr>
      <vt:lpstr>Человек - ТВОРЕЦ </vt:lpstr>
      <vt:lpstr>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   </vt:lpstr>
      <vt:lpstr>Человек – это совокупность социальных отношений</vt:lpstr>
      <vt:lpstr>   </vt:lpstr>
      <vt:lpstr>Презентация PowerPoint</vt:lpstr>
      <vt:lpstr>   </vt:lpstr>
      <vt:lpstr> Понятие «человек»  </vt:lpstr>
      <vt:lpstr>   </vt:lpstr>
      <vt:lpstr>   </vt:lpstr>
      <vt:lpstr>   </vt:lpstr>
      <vt:lpstr>   </vt:lpstr>
      <vt:lpstr>   </vt:lpstr>
      <vt:lpstr>Презентация PowerPoint</vt:lpstr>
      <vt:lpstr> </vt:lpstr>
      <vt:lpstr>         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   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 В ДВЕ И БОЛЕЕ СТРОК</dc:title>
  <dc:creator>Непомнящий Евгений</dc:creator>
  <cp:lastModifiedBy>Лохов Сергей Александрович</cp:lastModifiedBy>
  <cp:revision>136</cp:revision>
  <dcterms:created xsi:type="dcterms:W3CDTF">2017-01-25T11:18:17Z</dcterms:created>
  <dcterms:modified xsi:type="dcterms:W3CDTF">2023-06-23T13:06:09Z</dcterms:modified>
</cp:coreProperties>
</file>